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47"/>
  </p:notesMasterIdLst>
  <p:sldIdLst>
    <p:sldId id="256" r:id="rId2"/>
    <p:sldId id="291" r:id="rId3"/>
    <p:sldId id="259" r:id="rId4"/>
    <p:sldId id="261" r:id="rId5"/>
    <p:sldId id="272" r:id="rId6"/>
    <p:sldId id="274" r:id="rId7"/>
    <p:sldId id="293" r:id="rId8"/>
    <p:sldId id="292" r:id="rId9"/>
    <p:sldId id="280" r:id="rId10"/>
    <p:sldId id="257" r:id="rId11"/>
    <p:sldId id="258" r:id="rId12"/>
    <p:sldId id="289" r:id="rId13"/>
    <p:sldId id="260" r:id="rId14"/>
    <p:sldId id="284" r:id="rId15"/>
    <p:sldId id="287" r:id="rId16"/>
    <p:sldId id="285" r:id="rId17"/>
    <p:sldId id="262" r:id="rId18"/>
    <p:sldId id="263" r:id="rId19"/>
    <p:sldId id="264" r:id="rId20"/>
    <p:sldId id="307" r:id="rId21"/>
    <p:sldId id="308" r:id="rId22"/>
    <p:sldId id="265" r:id="rId23"/>
    <p:sldId id="266" r:id="rId24"/>
    <p:sldId id="267" r:id="rId25"/>
    <p:sldId id="294" r:id="rId26"/>
    <p:sldId id="282" r:id="rId27"/>
    <p:sldId id="296" r:id="rId28"/>
    <p:sldId id="295" r:id="rId29"/>
    <p:sldId id="298" r:id="rId30"/>
    <p:sldId id="288" r:id="rId31"/>
    <p:sldId id="303" r:id="rId32"/>
    <p:sldId id="297" r:id="rId33"/>
    <p:sldId id="300" r:id="rId34"/>
    <p:sldId id="304" r:id="rId35"/>
    <p:sldId id="268" r:id="rId36"/>
    <p:sldId id="299" r:id="rId37"/>
    <p:sldId id="269" r:id="rId38"/>
    <p:sldId id="270" r:id="rId39"/>
    <p:sldId id="302" r:id="rId40"/>
    <p:sldId id="283" r:id="rId41"/>
    <p:sldId id="301" r:id="rId42"/>
    <p:sldId id="305" r:id="rId43"/>
    <p:sldId id="306" r:id="rId44"/>
    <p:sldId id="290" r:id="rId45"/>
    <p:sldId id="271"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6C8C4B-D777-49B2-A7B4-731879C0E464}" type="datetimeFigureOut">
              <a:rPr lang="en-US" smtClean="0"/>
              <a:pPr/>
              <a:t>10/19/2015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BB89BD-BC31-4CE2-B2E0-8F9714F7223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4BB89BD-BC31-4CE2-B2E0-8F9714F7223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D4BB89BD-BC31-4CE2-B2E0-8F9714F72236}"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9731111-4AA5-4297-A649-402D241D86F2}" type="datetimeFigureOut">
              <a:rPr lang="en-US" smtClean="0"/>
              <a:pPr/>
              <a:t>10/19/2015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1FBC00B-FC64-41BB-B312-8C8A5D8C30C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9731111-4AA5-4297-A649-402D241D86F2}" type="datetimeFigureOut">
              <a:rPr lang="en-US" smtClean="0"/>
              <a:pPr/>
              <a:t>10/19/2015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1FBC00B-FC64-41BB-B312-8C8A5D8C30C6}"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9731111-4AA5-4297-A649-402D241D86F2}" type="datetimeFigureOut">
              <a:rPr lang="en-US" smtClean="0"/>
              <a:pPr/>
              <a:t>10/19/2015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1FBC00B-FC64-41BB-B312-8C8A5D8C30C6}"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9731111-4AA5-4297-A649-402D241D86F2}" type="datetimeFigureOut">
              <a:rPr lang="en-US" smtClean="0"/>
              <a:pPr/>
              <a:t>10/19/2015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1FBC00B-FC64-41BB-B312-8C8A5D8C30C6}"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9731111-4AA5-4297-A649-402D241D86F2}" type="datetimeFigureOut">
              <a:rPr lang="en-US" smtClean="0"/>
              <a:pPr/>
              <a:t>10/19/2015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1FBC00B-FC64-41BB-B312-8C8A5D8C30C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9731111-4AA5-4297-A649-402D241D86F2}" type="datetimeFigureOut">
              <a:rPr lang="en-US" smtClean="0"/>
              <a:pPr/>
              <a:t>10/19/2015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1FBC00B-FC64-41BB-B312-8C8A5D8C30C6}"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9731111-4AA5-4297-A649-402D241D86F2}" type="datetimeFigureOut">
              <a:rPr lang="en-US" smtClean="0"/>
              <a:pPr/>
              <a:t>10/19/2015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1FBC00B-FC64-41BB-B312-8C8A5D8C30C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F9731111-4AA5-4297-A649-402D241D86F2}" type="datetimeFigureOut">
              <a:rPr lang="en-US" smtClean="0"/>
              <a:pPr/>
              <a:t>10/19/2015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1FBC00B-FC64-41BB-B312-8C8A5D8C30C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9731111-4AA5-4297-A649-402D241D86F2}" type="datetimeFigureOut">
              <a:rPr lang="en-US" smtClean="0"/>
              <a:pPr/>
              <a:t>10/19/2015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1FBC00B-FC64-41BB-B312-8C8A5D8C30C6}"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9731111-4AA5-4297-A649-402D241D86F2}" type="datetimeFigureOut">
              <a:rPr lang="en-US" smtClean="0"/>
              <a:pPr/>
              <a:t>10/19/2015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1FBC00B-FC64-41BB-B312-8C8A5D8C30C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9731111-4AA5-4297-A649-402D241D86F2}" type="datetimeFigureOut">
              <a:rPr lang="en-US" smtClean="0"/>
              <a:pPr/>
              <a:t>10/19/2015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1FBC00B-FC64-41BB-B312-8C8A5D8C30C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9731111-4AA5-4297-A649-402D241D86F2}" type="datetimeFigureOut">
              <a:rPr lang="en-US" smtClean="0"/>
              <a:pPr/>
              <a:t>10/19/2015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1FBC00B-FC64-41BB-B312-8C8A5D8C30C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pennwallace.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pennwallace.com/" TargetMode="External"/><Relationship Id="rId2" Type="http://schemas.openxmlformats.org/officeDocument/2006/relationships/hyperlink" Target="http://www.pennwallace.com/contact-penn.html"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mailto:penn@pennwallace.com" TargetMode="External"/><Relationship Id="rId2" Type="http://schemas.openxmlformats.org/officeDocument/2006/relationships/hyperlink" Target="http://www.pennwallace.com/" TargetMode="External"/><Relationship Id="rId1" Type="http://schemas.openxmlformats.org/officeDocument/2006/relationships/slideLayout" Target="../slideLayouts/slideLayout2.xml"/><Relationship Id="rId4" Type="http://schemas.openxmlformats.org/officeDocument/2006/relationships/hyperlink" Target="http://www.pennwallace.com/contact-list-landing-page.html" TargetMode="External"/></Relationships>
</file>

<file path=ppt/slides/_rels/slide43.xml.rels><?xml version="1.0" encoding="UTF-8" standalone="yes"?>
<Relationships xmlns="http://schemas.openxmlformats.org/package/2006/relationships"><Relationship Id="rId8" Type="http://schemas.openxmlformats.org/officeDocument/2006/relationships/hyperlink" Target="http://www.pennwallace.com/marketing-101-powerpoint.html" TargetMode="External"/><Relationship Id="rId3" Type="http://schemas.openxmlformats.org/officeDocument/2006/relationships/hyperlink" Target="http://www.pennwallace.com/collaborative-indie-publishing.html" TargetMode="External"/><Relationship Id="rId7" Type="http://schemas.openxmlformats.org/officeDocument/2006/relationships/hyperlink" Target="http://www.pennwallace.com/marketing-101-outline.html" TargetMode="External"/><Relationship Id="rId2" Type="http://schemas.openxmlformats.org/officeDocument/2006/relationships/hyperlink" Target="http://www.pennwallace.com/" TargetMode="External"/><Relationship Id="rId1" Type="http://schemas.openxmlformats.org/officeDocument/2006/relationships/slideLayout" Target="../slideLayouts/slideLayout2.xml"/><Relationship Id="rId6" Type="http://schemas.openxmlformats.org/officeDocument/2006/relationships/hyperlink" Target="http://www.pennwallace.com/writers-journey-outline.html" TargetMode="External"/><Relationship Id="rId5" Type="http://schemas.openxmlformats.org/officeDocument/2006/relationships/hyperlink" Target="http://www.pennwallace.com/marketing-plan-template.html" TargetMode="External"/><Relationship Id="rId10" Type="http://schemas.openxmlformats.org/officeDocument/2006/relationships/hyperlink" Target="http://www.pennwallace.com/critique-groups-powerpoint.html" TargetMode="External"/><Relationship Id="rId4" Type="http://schemas.openxmlformats.org/officeDocument/2006/relationships/hyperlink" Target="http://www.pennwallace.com/charcter-sketch-template.html" TargetMode="External"/><Relationship Id="rId9" Type="http://schemas.openxmlformats.org/officeDocument/2006/relationships/hyperlink" Target="http://www.pennwallace.com/critique-groups-outline.html" TargetMode="External"/></Relationships>
</file>

<file path=ppt/slides/_rels/slide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371599"/>
          </a:xfrm>
        </p:spPr>
        <p:txBody>
          <a:bodyPr>
            <a:normAutofit/>
          </a:bodyPr>
          <a:lstStyle/>
          <a:p>
            <a:r>
              <a:rPr lang="en-US" sz="3200" dirty="0" smtClean="0"/>
              <a:t>Independent Publishing Workshop</a:t>
            </a:r>
            <a:endParaRPr lang="en-US" sz="3200" dirty="0"/>
          </a:p>
        </p:txBody>
      </p:sp>
      <p:sp>
        <p:nvSpPr>
          <p:cNvPr id="3" name="Subtitle 2"/>
          <p:cNvSpPr>
            <a:spLocks noGrp="1"/>
          </p:cNvSpPr>
          <p:nvPr>
            <p:ph type="subTitle" idx="1"/>
          </p:nvPr>
        </p:nvSpPr>
        <p:spPr>
          <a:xfrm>
            <a:off x="685800" y="3611606"/>
            <a:ext cx="7772400" cy="1646193"/>
          </a:xfrm>
        </p:spPr>
        <p:txBody>
          <a:bodyPr>
            <a:normAutofit fontScale="92500" lnSpcReduction="10000"/>
          </a:bodyPr>
          <a:lstStyle/>
          <a:p>
            <a:r>
              <a:rPr lang="en-US" dirty="0" err="1" smtClean="0"/>
              <a:t>Pendelton</a:t>
            </a:r>
            <a:r>
              <a:rPr lang="en-US" dirty="0" smtClean="0"/>
              <a:t> C. </a:t>
            </a:r>
            <a:r>
              <a:rPr lang="en-US" dirty="0" smtClean="0"/>
              <a:t>Wallace</a:t>
            </a:r>
          </a:p>
          <a:p>
            <a:r>
              <a:rPr lang="en-US" dirty="0" smtClean="0">
                <a:hlinkClick r:id="rId3"/>
              </a:rPr>
              <a:t>www.pennwallace.com</a:t>
            </a:r>
            <a:endParaRPr lang="en-US" dirty="0" smtClean="0"/>
          </a:p>
          <a:p>
            <a:r>
              <a:rPr lang="en-US" dirty="0" smtClean="0"/>
              <a:t>@</a:t>
            </a:r>
            <a:r>
              <a:rPr lang="en-US" dirty="0" smtClean="0"/>
              <a:t>pcwallace1</a:t>
            </a:r>
          </a:p>
          <a:p>
            <a:r>
              <a:rPr lang="en-US" dirty="0" smtClean="0"/>
              <a:t>www.facebook.com/penn.wallace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aptain Kirk Phaser.jpg"/>
          <p:cNvPicPr>
            <a:picLocks noGrp="1" noChangeAspect="1"/>
          </p:cNvPicPr>
          <p:nvPr>
            <p:ph idx="1"/>
          </p:nvPr>
        </p:nvPicPr>
        <p:blipFill>
          <a:blip r:embed="rId2" cstate="print"/>
          <a:stretch>
            <a:fillRect/>
          </a:stretch>
        </p:blipFill>
        <p:spPr>
          <a:xfrm>
            <a:off x="1219200" y="1447800"/>
            <a:ext cx="7531806" cy="4648200"/>
          </a:xfrm>
        </p:spPr>
      </p:pic>
      <p:sp>
        <p:nvSpPr>
          <p:cNvPr id="3" name="Title 2"/>
          <p:cNvSpPr>
            <a:spLocks noGrp="1"/>
          </p:cNvSpPr>
          <p:nvPr>
            <p:ph type="title"/>
          </p:nvPr>
        </p:nvSpPr>
        <p:spPr/>
        <p:txBody>
          <a:bodyPr/>
          <a:lstStyle/>
          <a:p>
            <a:pPr algn="ctr"/>
            <a:r>
              <a:rPr lang="en-US" dirty="0" smtClean="0"/>
              <a:t>Set Your Cell Phones to “Stun”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innie.jpg"/>
          <p:cNvPicPr>
            <a:picLocks noGrp="1" noChangeAspect="1"/>
          </p:cNvPicPr>
          <p:nvPr>
            <p:ph idx="1"/>
          </p:nvPr>
        </p:nvPicPr>
        <p:blipFill>
          <a:blip r:embed="rId3" cstate="print"/>
          <a:stretch>
            <a:fillRect/>
          </a:stretch>
        </p:blipFill>
        <p:spPr>
          <a:xfrm>
            <a:off x="2905125" y="1958181"/>
            <a:ext cx="3333750" cy="3571875"/>
          </a:xfrm>
        </p:spPr>
      </p:pic>
      <p:sp>
        <p:nvSpPr>
          <p:cNvPr id="3" name="Title 2"/>
          <p:cNvSpPr>
            <a:spLocks noGrp="1"/>
          </p:cNvSpPr>
          <p:nvPr>
            <p:ph type="title"/>
          </p:nvPr>
        </p:nvSpPr>
        <p:spPr/>
        <p:txBody>
          <a:bodyPr/>
          <a:lstStyle/>
          <a:p>
            <a:pPr algn="ctr"/>
            <a:r>
              <a:rPr lang="en-US" dirty="0" smtClean="0"/>
              <a:t>Never Give Up</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My friends call me Penn</a:t>
            </a:r>
          </a:p>
          <a:p>
            <a:r>
              <a:rPr lang="en-US" dirty="0" smtClean="0"/>
              <a:t>I </a:t>
            </a:r>
            <a:r>
              <a:rPr lang="en-US" dirty="0" smtClean="0"/>
              <a:t>am not a writing expert (but I play one on TV)</a:t>
            </a:r>
          </a:p>
          <a:p>
            <a:r>
              <a:rPr lang="en-US" dirty="0" smtClean="0"/>
              <a:t>I’ve worked long and hard to build my brand</a:t>
            </a:r>
          </a:p>
          <a:p>
            <a:r>
              <a:rPr lang="en-US" dirty="0" smtClean="0"/>
              <a:t>This presentation is a result of what I’ve learned, but I’m just starting to see results</a:t>
            </a:r>
          </a:p>
          <a:p>
            <a:r>
              <a:rPr lang="en-US" dirty="0" smtClean="0"/>
              <a:t>Currently have 7 books with next one due in October</a:t>
            </a:r>
            <a:endParaRPr lang="en-US" dirty="0"/>
          </a:p>
        </p:txBody>
      </p:sp>
      <p:sp>
        <p:nvSpPr>
          <p:cNvPr id="3" name="Title 2"/>
          <p:cNvSpPr>
            <a:spLocks noGrp="1"/>
          </p:cNvSpPr>
          <p:nvPr>
            <p:ph type="title"/>
          </p:nvPr>
        </p:nvSpPr>
        <p:spPr/>
        <p:txBody>
          <a:bodyPr/>
          <a:lstStyle/>
          <a:p>
            <a:pPr algn="ctr"/>
            <a:r>
              <a:rPr lang="en-US" dirty="0" smtClean="0"/>
              <a:t>Who Is </a:t>
            </a:r>
            <a:r>
              <a:rPr lang="en-US" dirty="0" err="1" smtClean="0"/>
              <a:t>Pendelton</a:t>
            </a:r>
            <a:r>
              <a:rPr lang="en-US" dirty="0" smtClean="0"/>
              <a:t> C. Wallace?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lue-water-cvr.jpg"/>
          <p:cNvPicPr>
            <a:picLocks noGrp="1" noChangeAspect="1"/>
          </p:cNvPicPr>
          <p:nvPr>
            <p:ph idx="1"/>
          </p:nvPr>
        </p:nvPicPr>
        <p:blipFill>
          <a:blip r:embed="rId2" cstate="print"/>
          <a:stretch>
            <a:fillRect/>
          </a:stretch>
        </p:blipFill>
        <p:spPr>
          <a:xfrm>
            <a:off x="1524000" y="1371600"/>
            <a:ext cx="2247808" cy="3471862"/>
          </a:xfrm>
        </p:spPr>
      </p:pic>
      <p:sp>
        <p:nvSpPr>
          <p:cNvPr id="3" name="Title 2"/>
          <p:cNvSpPr>
            <a:spLocks noGrp="1"/>
          </p:cNvSpPr>
          <p:nvPr>
            <p:ph type="title"/>
          </p:nvPr>
        </p:nvSpPr>
        <p:spPr/>
        <p:txBody>
          <a:bodyPr/>
          <a:lstStyle/>
          <a:p>
            <a:r>
              <a:rPr lang="en-US" i="1" dirty="0" smtClean="0"/>
              <a:t>My Books</a:t>
            </a:r>
            <a:endParaRPr lang="en-US" i="1" dirty="0"/>
          </a:p>
        </p:txBody>
      </p:sp>
      <p:pic>
        <p:nvPicPr>
          <p:cNvPr id="5" name="Picture 4" descr="Book Cover Pix.jpg"/>
          <p:cNvPicPr>
            <a:picLocks noChangeAspect="1"/>
          </p:cNvPicPr>
          <p:nvPr/>
        </p:nvPicPr>
        <p:blipFill>
          <a:blip r:embed="rId3" cstate="print"/>
          <a:stretch>
            <a:fillRect/>
          </a:stretch>
        </p:blipFill>
        <p:spPr>
          <a:xfrm>
            <a:off x="5257800" y="2971800"/>
            <a:ext cx="2348210" cy="35052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e Inside Passage Cover.jpg"/>
          <p:cNvPicPr>
            <a:picLocks noGrp="1" noChangeAspect="1"/>
          </p:cNvPicPr>
          <p:nvPr>
            <p:ph idx="1"/>
          </p:nvPr>
        </p:nvPicPr>
        <p:blipFill>
          <a:blip r:embed="rId2" cstate="print"/>
          <a:stretch>
            <a:fillRect/>
          </a:stretch>
        </p:blipFill>
        <p:spPr>
          <a:xfrm>
            <a:off x="533400" y="1371599"/>
            <a:ext cx="1623001" cy="2438401"/>
          </a:xfrm>
        </p:spPr>
      </p:pic>
      <p:sp>
        <p:nvSpPr>
          <p:cNvPr id="3" name="Title 2"/>
          <p:cNvSpPr>
            <a:spLocks noGrp="1"/>
          </p:cNvSpPr>
          <p:nvPr>
            <p:ph type="title"/>
          </p:nvPr>
        </p:nvSpPr>
        <p:spPr/>
        <p:txBody>
          <a:bodyPr/>
          <a:lstStyle/>
          <a:p>
            <a:r>
              <a:rPr lang="en-US" dirty="0" smtClean="0"/>
              <a:t>The Ted </a:t>
            </a:r>
            <a:r>
              <a:rPr lang="en-US" dirty="0" err="1" smtClean="0"/>
              <a:t>Higuera</a:t>
            </a:r>
            <a:r>
              <a:rPr lang="en-US" dirty="0" smtClean="0"/>
              <a:t> Series</a:t>
            </a:r>
            <a:endParaRPr lang="en-US" dirty="0"/>
          </a:p>
        </p:txBody>
      </p:sp>
      <p:pic>
        <p:nvPicPr>
          <p:cNvPr id="5" name="Picture 4" descr="Hacker for Hire Cover.jpg"/>
          <p:cNvPicPr>
            <a:picLocks noChangeAspect="1"/>
          </p:cNvPicPr>
          <p:nvPr/>
        </p:nvPicPr>
        <p:blipFill>
          <a:blip r:embed="rId3" cstate="print"/>
          <a:stretch>
            <a:fillRect/>
          </a:stretch>
        </p:blipFill>
        <p:spPr>
          <a:xfrm>
            <a:off x="2590800" y="2057400"/>
            <a:ext cx="1600200" cy="2404146"/>
          </a:xfrm>
          <a:prstGeom prst="rect">
            <a:avLst/>
          </a:prstGeom>
        </p:spPr>
      </p:pic>
      <p:pic>
        <p:nvPicPr>
          <p:cNvPr id="6" name="Picture 5" descr="The Mexican Connection Cover.jpg"/>
          <p:cNvPicPr>
            <a:picLocks noChangeAspect="1"/>
          </p:cNvPicPr>
          <p:nvPr/>
        </p:nvPicPr>
        <p:blipFill>
          <a:blip r:embed="rId4" cstate="print"/>
          <a:stretch>
            <a:fillRect/>
          </a:stretch>
        </p:blipFill>
        <p:spPr>
          <a:xfrm>
            <a:off x="4572000" y="2514600"/>
            <a:ext cx="1623000" cy="2438400"/>
          </a:xfrm>
          <a:prstGeom prst="rect">
            <a:avLst/>
          </a:prstGeom>
        </p:spPr>
      </p:pic>
      <p:pic>
        <p:nvPicPr>
          <p:cNvPr id="7" name="Picture 6" descr="Cover Bikini Baristas_V1_New.jpg"/>
          <p:cNvPicPr>
            <a:picLocks noChangeAspect="1"/>
          </p:cNvPicPr>
          <p:nvPr/>
        </p:nvPicPr>
        <p:blipFill>
          <a:blip r:embed="rId5" cstate="print"/>
          <a:stretch>
            <a:fillRect/>
          </a:stretch>
        </p:blipFill>
        <p:spPr>
          <a:xfrm>
            <a:off x="6477000" y="3124200"/>
            <a:ext cx="1622999" cy="24384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irror Image Cover.jpg"/>
          <p:cNvPicPr>
            <a:picLocks noGrp="1" noChangeAspect="1"/>
          </p:cNvPicPr>
          <p:nvPr>
            <p:ph idx="1"/>
          </p:nvPr>
        </p:nvPicPr>
        <p:blipFill>
          <a:blip r:embed="rId2" cstate="print"/>
          <a:stretch>
            <a:fillRect/>
          </a:stretch>
        </p:blipFill>
        <p:spPr>
          <a:xfrm>
            <a:off x="685799" y="1143000"/>
            <a:ext cx="3448873" cy="5181600"/>
          </a:xfrm>
        </p:spPr>
      </p:pic>
      <p:sp>
        <p:nvSpPr>
          <p:cNvPr id="3" name="Title 2"/>
          <p:cNvSpPr>
            <a:spLocks noGrp="1"/>
          </p:cNvSpPr>
          <p:nvPr>
            <p:ph type="title"/>
          </p:nvPr>
        </p:nvSpPr>
        <p:spPr/>
        <p:txBody>
          <a:bodyPr/>
          <a:lstStyle/>
          <a:p>
            <a:r>
              <a:rPr lang="en-US" dirty="0" err="1" smtClean="0"/>
              <a:t>Catrina</a:t>
            </a:r>
            <a:r>
              <a:rPr lang="en-US" dirty="0" smtClean="0"/>
              <a:t> Flaherty Mysteries</a:t>
            </a:r>
            <a:endParaRPr lang="en-US" dirty="0"/>
          </a:p>
        </p:txBody>
      </p:sp>
      <p:pic>
        <p:nvPicPr>
          <p:cNvPr id="5" name="Picture 4" descr="Screen Shot 2015-09-22 at 10.39.29 PM.png"/>
          <p:cNvPicPr>
            <a:picLocks noChangeAspect="1"/>
          </p:cNvPicPr>
          <p:nvPr/>
        </p:nvPicPr>
        <p:blipFill>
          <a:blip r:embed="rId3" cstate="print"/>
          <a:stretch>
            <a:fillRect/>
          </a:stretch>
        </p:blipFill>
        <p:spPr>
          <a:xfrm>
            <a:off x="5029200" y="1143000"/>
            <a:ext cx="3413889" cy="515491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I don’t want to crush anyone’s dreams, but we’re talking about reality</a:t>
            </a:r>
          </a:p>
          <a:p>
            <a:pPr lvl="1"/>
            <a:r>
              <a:rPr lang="en-US" dirty="0" smtClean="0"/>
              <a:t>I know the dreams, I’ve been there myself</a:t>
            </a:r>
          </a:p>
          <a:p>
            <a:pPr lvl="2"/>
            <a:r>
              <a:rPr lang="en-US" dirty="0" smtClean="0"/>
              <a:t>Bidding </a:t>
            </a:r>
            <a:r>
              <a:rPr lang="en-US" dirty="0" smtClean="0"/>
              <a:t>war among publishers</a:t>
            </a:r>
          </a:p>
          <a:p>
            <a:pPr lvl="2"/>
            <a:r>
              <a:rPr lang="en-US" dirty="0" smtClean="0"/>
              <a:t>Best </a:t>
            </a:r>
            <a:r>
              <a:rPr lang="en-US" dirty="0" smtClean="0"/>
              <a:t>work of literature since Gone With the Wind</a:t>
            </a:r>
          </a:p>
          <a:p>
            <a:pPr lvl="2"/>
            <a:r>
              <a:rPr lang="en-US" dirty="0" smtClean="0"/>
              <a:t>Going to sell millions of copies</a:t>
            </a:r>
          </a:p>
          <a:p>
            <a:pPr lvl="2"/>
            <a:r>
              <a:rPr lang="en-US" dirty="0" smtClean="0"/>
              <a:t>Hollywood can’t wait</a:t>
            </a:r>
          </a:p>
          <a:p>
            <a:r>
              <a:rPr lang="en-US" dirty="0" smtClean="0"/>
              <a:t>My reality was a little different</a:t>
            </a:r>
          </a:p>
          <a:p>
            <a:r>
              <a:rPr lang="en-US" dirty="0" smtClean="0"/>
              <a:t>Sue Grafton’s speech</a:t>
            </a:r>
          </a:p>
          <a:p>
            <a:r>
              <a:rPr lang="en-US" dirty="0" smtClean="0"/>
              <a:t>Writer </a:t>
            </a:r>
            <a:r>
              <a:rPr lang="en-US" dirty="0" smtClean="0"/>
              <a:t>story (Determination)</a:t>
            </a:r>
          </a:p>
          <a:p>
            <a:r>
              <a:rPr lang="en-US" dirty="0" smtClean="0"/>
              <a:t>You must sell your own books</a:t>
            </a:r>
          </a:p>
          <a:p>
            <a:endParaRPr lang="en-US" dirty="0"/>
          </a:p>
        </p:txBody>
      </p:sp>
      <p:sp>
        <p:nvSpPr>
          <p:cNvPr id="3" name="Title 2"/>
          <p:cNvSpPr>
            <a:spLocks noGrp="1"/>
          </p:cNvSpPr>
          <p:nvPr>
            <p:ph type="title"/>
          </p:nvPr>
        </p:nvSpPr>
        <p:spPr/>
        <p:txBody>
          <a:bodyPr>
            <a:normAutofit/>
          </a:bodyPr>
          <a:lstStyle/>
          <a:p>
            <a:pPr algn="ctr"/>
            <a:r>
              <a:rPr lang="en-US" dirty="0" smtClean="0"/>
              <a:t>The Unvarnished Truth</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Passion – “I have to write”</a:t>
            </a:r>
          </a:p>
          <a:p>
            <a:r>
              <a:rPr lang="en-US" dirty="0" smtClean="0"/>
              <a:t>Hobby</a:t>
            </a:r>
          </a:p>
          <a:p>
            <a:r>
              <a:rPr lang="en-US" dirty="0" smtClean="0"/>
              <a:t>“I have a story I must tell”</a:t>
            </a:r>
          </a:p>
          <a:p>
            <a:r>
              <a:rPr lang="en-US" dirty="0" smtClean="0"/>
              <a:t>To satisfy </a:t>
            </a:r>
            <a:r>
              <a:rPr lang="en-US" dirty="0" smtClean="0"/>
              <a:t>ego</a:t>
            </a:r>
          </a:p>
          <a:p>
            <a:r>
              <a:rPr lang="en-US" dirty="0" smtClean="0"/>
              <a:t>To enjoy the “writing lifestyle”</a:t>
            </a:r>
            <a:endParaRPr lang="en-US" dirty="0" smtClean="0"/>
          </a:p>
          <a:p>
            <a:r>
              <a:rPr lang="en-US" dirty="0" smtClean="0"/>
              <a:t>To make money</a:t>
            </a:r>
          </a:p>
          <a:p>
            <a:r>
              <a:rPr lang="en-US" dirty="0" smtClean="0"/>
              <a:t>Today we’ll talk about the business of writing</a:t>
            </a:r>
          </a:p>
          <a:p>
            <a:r>
              <a:rPr lang="en-US" dirty="0" smtClean="0"/>
              <a:t>This session is for people who want to make a living writing</a:t>
            </a:r>
          </a:p>
          <a:p>
            <a:pPr lvl="1"/>
            <a:r>
              <a:rPr lang="en-US" dirty="0" smtClean="0"/>
              <a:t>Writing the book is 50% of the process</a:t>
            </a:r>
          </a:p>
          <a:p>
            <a:pPr lvl="1"/>
            <a:r>
              <a:rPr lang="en-US" dirty="0" smtClean="0"/>
              <a:t>Publishing the book is the other 50%</a:t>
            </a:r>
          </a:p>
          <a:p>
            <a:pPr lvl="1"/>
            <a:r>
              <a:rPr lang="en-US" dirty="0" smtClean="0"/>
              <a:t>Marketing the book is the final 50%</a:t>
            </a:r>
          </a:p>
          <a:p>
            <a:endParaRPr lang="en-US" dirty="0"/>
          </a:p>
        </p:txBody>
      </p:sp>
      <p:sp>
        <p:nvSpPr>
          <p:cNvPr id="3" name="Title 2"/>
          <p:cNvSpPr>
            <a:spLocks noGrp="1"/>
          </p:cNvSpPr>
          <p:nvPr>
            <p:ph type="title"/>
          </p:nvPr>
        </p:nvSpPr>
        <p:spPr/>
        <p:txBody>
          <a:bodyPr/>
          <a:lstStyle/>
          <a:p>
            <a:pPr algn="ctr"/>
            <a:r>
              <a:rPr lang="en-US" dirty="0" smtClean="0"/>
              <a:t>Why Do You Write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2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20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20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20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20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2000"/>
                                        <p:tgtEl>
                                          <p:spTgt spid="2">
                                            <p:txEl>
                                              <p:pRg st="7" end="7"/>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animEffect transition="in" filter="fade">
                                      <p:cBhvr>
                                        <p:cTn id="45" dur="2000"/>
                                        <p:tgtEl>
                                          <p:spTgt spid="2">
                                            <p:txEl>
                                              <p:pRg st="8" end="8"/>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
                                            <p:txEl>
                                              <p:pRg st="9" end="9"/>
                                            </p:txEl>
                                          </p:spTgt>
                                        </p:tgtEl>
                                        <p:attrNameLst>
                                          <p:attrName>style.visibility</p:attrName>
                                        </p:attrNameLst>
                                      </p:cBhvr>
                                      <p:to>
                                        <p:strVal val="visible"/>
                                      </p:to>
                                    </p:set>
                                    <p:animEffect transition="in" filter="fade">
                                      <p:cBhvr>
                                        <p:cTn id="48" dur="2000"/>
                                        <p:tgtEl>
                                          <p:spTgt spid="2">
                                            <p:txEl>
                                              <p:pRg st="9" end="9"/>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
                                            <p:txEl>
                                              <p:pRg st="10" end="10"/>
                                            </p:txEl>
                                          </p:spTgt>
                                        </p:tgtEl>
                                        <p:attrNameLst>
                                          <p:attrName>style.visibility</p:attrName>
                                        </p:attrNameLst>
                                      </p:cBhvr>
                                      <p:to>
                                        <p:strVal val="visible"/>
                                      </p:to>
                                    </p:set>
                                    <p:animEffect transition="in" filter="fade">
                                      <p:cBhvr>
                                        <p:cTn id="51" dur="20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80000"/>
              </a:lnSpc>
            </a:pPr>
            <a:r>
              <a:rPr lang="en-US" sz="3200" dirty="0" smtClean="0"/>
              <a:t>You must have a good product to sell</a:t>
            </a:r>
          </a:p>
          <a:p>
            <a:pPr lvl="1"/>
            <a:r>
              <a:rPr lang="en-US" sz="2400" dirty="0" smtClean="0"/>
              <a:t>Learn </a:t>
            </a:r>
            <a:r>
              <a:rPr lang="en-US" sz="2000" dirty="0" smtClean="0"/>
              <a:t>the components of a story and how to tell it before you try to publish </a:t>
            </a:r>
          </a:p>
          <a:p>
            <a:pPr lvl="1"/>
            <a:r>
              <a:rPr lang="en-US" sz="2000" dirty="0" smtClean="0"/>
              <a:t>Edit, edit, edit</a:t>
            </a:r>
          </a:p>
          <a:p>
            <a:pPr lvl="1"/>
            <a:r>
              <a:rPr lang="en-US" sz="2400" dirty="0" smtClean="0"/>
              <a:t>Your </a:t>
            </a:r>
            <a:r>
              <a:rPr lang="en-US" sz="2000" dirty="0" smtClean="0"/>
              <a:t>readers should not know or care that the book is an indie</a:t>
            </a:r>
          </a:p>
          <a:p>
            <a:pPr lvl="1"/>
            <a:endParaRPr lang="en-US" sz="3200" dirty="0" smtClean="0"/>
          </a:p>
          <a:p>
            <a:pPr>
              <a:lnSpc>
                <a:spcPct val="80000"/>
              </a:lnSpc>
            </a:pPr>
            <a:r>
              <a:rPr lang="en-US" sz="3200" dirty="0" smtClean="0"/>
              <a:t>You must have an interesting story</a:t>
            </a:r>
          </a:p>
          <a:p>
            <a:pPr>
              <a:lnSpc>
                <a:spcPct val="80000"/>
              </a:lnSpc>
              <a:buNone/>
            </a:pPr>
            <a:endParaRPr lang="en-US" sz="3200" dirty="0" smtClean="0"/>
          </a:p>
          <a:p>
            <a:pPr>
              <a:lnSpc>
                <a:spcPct val="80000"/>
              </a:lnSpc>
            </a:pPr>
            <a:r>
              <a:rPr lang="en-US" sz="3200" dirty="0" smtClean="0"/>
              <a:t>Know your target market (more on this in a minute)</a:t>
            </a:r>
          </a:p>
          <a:p>
            <a:endParaRPr lang="en-US" sz="3200" dirty="0" smtClean="0"/>
          </a:p>
          <a:p>
            <a:pPr>
              <a:buNone/>
            </a:pPr>
            <a:endParaRPr lang="en-US" sz="1800" dirty="0"/>
          </a:p>
        </p:txBody>
      </p:sp>
      <p:sp>
        <p:nvSpPr>
          <p:cNvPr id="2" name="Title 1"/>
          <p:cNvSpPr>
            <a:spLocks noGrp="1"/>
          </p:cNvSpPr>
          <p:nvPr>
            <p:ph type="title"/>
          </p:nvPr>
        </p:nvSpPr>
        <p:spPr/>
        <p:txBody>
          <a:bodyPr/>
          <a:lstStyle/>
          <a:p>
            <a:r>
              <a:rPr lang="en-US" dirty="0" smtClean="0"/>
              <a:t>It All Starts With Good Writing</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sz="2800" dirty="0" smtClean="0"/>
              <a:t> When I first taught this class, it was about self-publishing with vanity presses. 	</a:t>
            </a:r>
            <a:endParaRPr lang="en-US" sz="2400" dirty="0" smtClean="0"/>
          </a:p>
          <a:p>
            <a:pPr lvl="2"/>
            <a:r>
              <a:rPr lang="en-US" sz="2400" dirty="0" smtClean="0"/>
              <a:t>I warned authors that if you self-published, traditional publishers wouldn’t consider you</a:t>
            </a:r>
            <a:endParaRPr lang="en-US" sz="2000" dirty="0" smtClean="0"/>
          </a:p>
          <a:p>
            <a:pPr lvl="2"/>
            <a:r>
              <a:rPr lang="en-US" sz="2400" dirty="0" smtClean="0"/>
              <a:t>Print a bunch of books, then fill your garage with them</a:t>
            </a:r>
            <a:endParaRPr lang="en-US" sz="2000" dirty="0" smtClean="0"/>
          </a:p>
          <a:p>
            <a:pPr lvl="1"/>
            <a:r>
              <a:rPr lang="en-US" sz="2400" dirty="0" smtClean="0"/>
              <a:t>This was before the world of Create Space, eBooks and Print On Demand </a:t>
            </a:r>
            <a:endParaRPr lang="en-US" sz="2000" dirty="0" smtClean="0"/>
          </a:p>
          <a:p>
            <a:pPr lvl="1"/>
            <a:r>
              <a:rPr lang="en-US" sz="2400" dirty="0" smtClean="0"/>
              <a:t>Now we are looking at a much different landscape.</a:t>
            </a:r>
            <a:endParaRPr lang="en-US" sz="2000" dirty="0" smtClean="0"/>
          </a:p>
          <a:p>
            <a:pPr lvl="1"/>
            <a:r>
              <a:rPr lang="en-US" sz="2400" dirty="0" smtClean="0"/>
              <a:t>Hybrid authors</a:t>
            </a:r>
            <a:endParaRPr lang="en-US" sz="2000" dirty="0" smtClean="0"/>
          </a:p>
          <a:p>
            <a:pPr lvl="2"/>
            <a:r>
              <a:rPr lang="en-US" sz="2200" dirty="0" smtClean="0"/>
              <a:t>Many indie authors have signed contracts with major publishing houses</a:t>
            </a:r>
            <a:endParaRPr lang="en-US" sz="1800" dirty="0" smtClean="0"/>
          </a:p>
        </p:txBody>
      </p:sp>
      <p:sp>
        <p:nvSpPr>
          <p:cNvPr id="2" name="Title 1"/>
          <p:cNvSpPr>
            <a:spLocks noGrp="1"/>
          </p:cNvSpPr>
          <p:nvPr>
            <p:ph type="title"/>
          </p:nvPr>
        </p:nvSpPr>
        <p:spPr/>
        <p:txBody>
          <a:bodyPr>
            <a:normAutofit/>
          </a:bodyPr>
          <a:lstStyle/>
          <a:p>
            <a:pPr algn="ctr"/>
            <a:r>
              <a:rPr lang="en-US" sz="4400" dirty="0" smtClean="0"/>
              <a:t>The World Has Changed</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a:buNone/>
            </a:pPr>
            <a:endParaRPr lang="en-US" dirty="0" smtClean="0"/>
          </a:p>
          <a:p>
            <a:r>
              <a:rPr lang="en-US" sz="2800" dirty="0" smtClean="0"/>
              <a:t>Stalking the wild agent</a:t>
            </a:r>
            <a:endParaRPr lang="en-US" sz="2400" dirty="0" smtClean="0"/>
          </a:p>
          <a:p>
            <a:pPr lvl="1"/>
            <a:r>
              <a:rPr lang="en-US" sz="2600" dirty="0" smtClean="0"/>
              <a:t>Do your homework</a:t>
            </a:r>
            <a:endParaRPr lang="en-US" sz="2200" dirty="0" smtClean="0"/>
          </a:p>
          <a:p>
            <a:pPr lvl="1"/>
            <a:r>
              <a:rPr lang="en-US" sz="2600" dirty="0" smtClean="0"/>
              <a:t>Query letters</a:t>
            </a:r>
            <a:endParaRPr lang="en-US" sz="2200" dirty="0" smtClean="0"/>
          </a:p>
          <a:p>
            <a:pPr lvl="1"/>
            <a:r>
              <a:rPr lang="en-US" sz="2600" dirty="0" smtClean="0"/>
              <a:t>Go to conferences where there are agents</a:t>
            </a:r>
            <a:endParaRPr lang="en-US" sz="2200" dirty="0" smtClean="0"/>
          </a:p>
          <a:p>
            <a:pPr lvl="1"/>
            <a:r>
              <a:rPr lang="en-US" sz="2600" dirty="0" smtClean="0"/>
              <a:t>Go to the intro to agents panel</a:t>
            </a:r>
            <a:endParaRPr lang="en-US" sz="2200" dirty="0" smtClean="0"/>
          </a:p>
          <a:p>
            <a:pPr lvl="1"/>
            <a:r>
              <a:rPr lang="en-US" sz="2600" dirty="0" smtClean="0"/>
              <a:t>Note to whom </a:t>
            </a:r>
            <a:r>
              <a:rPr lang="en-US" sz="2600" dirty="0" smtClean="0"/>
              <a:t>you want to </a:t>
            </a:r>
            <a:r>
              <a:rPr lang="en-US" sz="2600" dirty="0" smtClean="0"/>
              <a:t>talk</a:t>
            </a:r>
            <a:endParaRPr lang="en-US" sz="2200" dirty="0" smtClean="0"/>
          </a:p>
          <a:p>
            <a:pPr lvl="1"/>
            <a:r>
              <a:rPr lang="en-US" sz="2600" dirty="0" smtClean="0"/>
              <a:t>Go to their presentations</a:t>
            </a:r>
            <a:endParaRPr lang="en-US" sz="2200" dirty="0" smtClean="0"/>
          </a:p>
          <a:p>
            <a:pPr lvl="2"/>
            <a:r>
              <a:rPr lang="en-US" sz="2200" dirty="0" smtClean="0"/>
              <a:t>Wait until all the people have left</a:t>
            </a:r>
            <a:endParaRPr lang="en-US" sz="2000" dirty="0" smtClean="0"/>
          </a:p>
          <a:p>
            <a:pPr lvl="2"/>
            <a:r>
              <a:rPr lang="en-US" sz="2200" dirty="0" smtClean="0"/>
              <a:t>Introduce yourself</a:t>
            </a:r>
            <a:endParaRPr lang="en-US" sz="2000" dirty="0" smtClean="0"/>
          </a:p>
          <a:p>
            <a:pPr lvl="3"/>
            <a:r>
              <a:rPr lang="en-US" dirty="0" smtClean="0"/>
              <a:t>Hi, I’m </a:t>
            </a:r>
            <a:r>
              <a:rPr lang="en-US" dirty="0" err="1" smtClean="0"/>
              <a:t>Pendelton</a:t>
            </a:r>
            <a:r>
              <a:rPr lang="en-US" dirty="0" smtClean="0"/>
              <a:t> Wallace. I’d like 30 seconds of your time to pitch my book. If you like it, we can talk for five minutes, if you don’t we can shake hands and part as friends and I’ll never bother you again.</a:t>
            </a:r>
            <a:endParaRPr lang="en-US" sz="1700" dirty="0" smtClean="0"/>
          </a:p>
          <a:p>
            <a:pPr lvl="2"/>
            <a:r>
              <a:rPr lang="en-US" sz="2200" dirty="0" smtClean="0"/>
              <a:t>Have your best elevator pitch ready</a:t>
            </a:r>
            <a:endParaRPr lang="en-US" sz="2000" dirty="0" smtClean="0"/>
          </a:p>
          <a:p>
            <a:pPr lvl="4"/>
            <a:r>
              <a:rPr lang="en-US" dirty="0" smtClean="0"/>
              <a:t>Write and re-write</a:t>
            </a:r>
            <a:endParaRPr lang="en-US" sz="1600" dirty="0" smtClean="0"/>
          </a:p>
          <a:p>
            <a:pPr lvl="4"/>
            <a:r>
              <a:rPr lang="en-US" dirty="0" smtClean="0"/>
              <a:t>Share with you writers group</a:t>
            </a:r>
            <a:endParaRPr lang="en-US" sz="1600" dirty="0" smtClean="0"/>
          </a:p>
          <a:p>
            <a:pPr lvl="4"/>
            <a:r>
              <a:rPr lang="en-US" dirty="0" smtClean="0"/>
              <a:t>Get expert opinions</a:t>
            </a:r>
            <a:endParaRPr lang="en-US" sz="1600" dirty="0" smtClean="0"/>
          </a:p>
          <a:p>
            <a:pPr lvl="4"/>
            <a:r>
              <a:rPr lang="en-US" dirty="0" smtClean="0"/>
              <a:t>Practice until you drop</a:t>
            </a:r>
            <a:endParaRPr lang="en-US" sz="1600" dirty="0" smtClean="0"/>
          </a:p>
          <a:p>
            <a:endParaRPr lang="en-US" dirty="0"/>
          </a:p>
        </p:txBody>
      </p:sp>
      <p:sp>
        <p:nvSpPr>
          <p:cNvPr id="2" name="Title 1"/>
          <p:cNvSpPr>
            <a:spLocks noGrp="1"/>
          </p:cNvSpPr>
          <p:nvPr>
            <p:ph type="title"/>
          </p:nvPr>
        </p:nvSpPr>
        <p:spPr/>
        <p:txBody>
          <a:bodyPr>
            <a:normAutofit/>
          </a:bodyPr>
          <a:lstStyle/>
          <a:p>
            <a:pPr lvl="0" algn="ctr"/>
            <a:r>
              <a:rPr lang="en-US" sz="4400" dirty="0" smtClean="0"/>
              <a:t>How to Find an Agent </a:t>
            </a:r>
            <a:endParaRPr lang="en-US" sz="40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3000" dirty="0" smtClean="0"/>
              <a:t>They must be in love with your work</a:t>
            </a:r>
            <a:endParaRPr lang="en-US" sz="2600" dirty="0" smtClean="0"/>
          </a:p>
          <a:p>
            <a:r>
              <a:rPr lang="en-US" sz="3000" dirty="0" smtClean="0"/>
              <a:t>They know what editors handle what kind of books.</a:t>
            </a:r>
            <a:endParaRPr lang="en-US" sz="2600" dirty="0" smtClean="0"/>
          </a:p>
          <a:p>
            <a:pPr lvl="1"/>
            <a:r>
              <a:rPr lang="en-US" sz="2600" dirty="0" smtClean="0"/>
              <a:t>My agent pitched book to 27 agents &amp; 3 Hollywood studios</a:t>
            </a:r>
            <a:endParaRPr lang="en-US" sz="2200" dirty="0" smtClean="0"/>
          </a:p>
          <a:p>
            <a:pPr lvl="1"/>
            <a:r>
              <a:rPr lang="en-US" sz="2600" dirty="0" smtClean="0"/>
              <a:t>When editor likes book, they pitch it to the editorial review board</a:t>
            </a:r>
            <a:endParaRPr lang="en-US" sz="2200" dirty="0" smtClean="0"/>
          </a:p>
          <a:p>
            <a:pPr lvl="2"/>
            <a:r>
              <a:rPr lang="en-US" sz="2200" dirty="0" smtClean="0"/>
              <a:t>Editor must do a pro-forma on your book’s expected performance</a:t>
            </a:r>
            <a:endParaRPr lang="en-US" sz="2000" dirty="0" smtClean="0"/>
          </a:p>
          <a:p>
            <a:pPr lvl="2"/>
            <a:r>
              <a:rPr lang="en-US" sz="2200" dirty="0" smtClean="0"/>
              <a:t>Compare to other books in the genre (give them comparables)</a:t>
            </a:r>
            <a:endParaRPr lang="en-US" sz="2000" dirty="0" smtClean="0"/>
          </a:p>
          <a:p>
            <a:pPr lvl="2"/>
            <a:r>
              <a:rPr lang="en-US" sz="2200" dirty="0" smtClean="0"/>
              <a:t>Remember, this is a business</a:t>
            </a:r>
            <a:endParaRPr lang="en-US" sz="2000" dirty="0" smtClean="0"/>
          </a:p>
          <a:p>
            <a:r>
              <a:rPr lang="en-US" sz="3000" dirty="0" smtClean="0"/>
              <a:t>If ERB buys it, the agent gets to pitch it to publisher</a:t>
            </a:r>
            <a:endParaRPr lang="en-US" sz="2600" dirty="0" smtClean="0"/>
          </a:p>
          <a:p>
            <a:pPr lvl="1"/>
            <a:r>
              <a:rPr lang="en-US" sz="2600" dirty="0" smtClean="0"/>
              <a:t>Publisher told editor to pitch my book to Barnes &amp; Noble</a:t>
            </a:r>
            <a:endParaRPr lang="en-US" sz="2200" dirty="0" smtClean="0"/>
          </a:p>
          <a:p>
            <a:r>
              <a:rPr lang="en-US" sz="3000" dirty="0" smtClean="0"/>
              <a:t>Advances</a:t>
            </a:r>
            <a:endParaRPr lang="en-US" sz="2600" dirty="0" smtClean="0"/>
          </a:p>
          <a:p>
            <a:pPr lvl="3"/>
            <a:r>
              <a:rPr lang="en-US" sz="2000" dirty="0" smtClean="0"/>
              <a:t>Usually in the $5000 neighborhood now</a:t>
            </a:r>
            <a:endParaRPr lang="en-US" sz="1800" dirty="0" smtClean="0"/>
          </a:p>
          <a:p>
            <a:pPr lvl="3"/>
            <a:r>
              <a:rPr lang="en-US" sz="2000" dirty="0" smtClean="0"/>
              <a:t>Many authors never earn anything beyond their advance</a:t>
            </a:r>
            <a:endParaRPr lang="en-US" sz="1800" dirty="0" smtClean="0"/>
          </a:p>
          <a:p>
            <a:pPr>
              <a:buNone/>
            </a:pPr>
            <a:endParaRPr lang="en-US" dirty="0"/>
          </a:p>
        </p:txBody>
      </p:sp>
      <p:sp>
        <p:nvSpPr>
          <p:cNvPr id="3" name="Title 2"/>
          <p:cNvSpPr>
            <a:spLocks noGrp="1"/>
          </p:cNvSpPr>
          <p:nvPr>
            <p:ph type="title"/>
          </p:nvPr>
        </p:nvSpPr>
        <p:spPr/>
        <p:txBody>
          <a:bodyPr>
            <a:normAutofit/>
          </a:bodyPr>
          <a:lstStyle/>
          <a:p>
            <a:pPr lvl="1" algn="ctr"/>
            <a:r>
              <a:rPr lang="en-US" sz="3200" b="1" dirty="0" smtClean="0"/>
              <a:t>Your Agent Pitches Your Book to Editors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t>It usually takes about a year from signing contract to published book</a:t>
            </a:r>
            <a:endParaRPr lang="en-US" sz="2400" dirty="0" smtClean="0"/>
          </a:p>
          <a:p>
            <a:pPr lvl="1"/>
            <a:r>
              <a:rPr lang="en-US" sz="2600" dirty="0" smtClean="0"/>
              <a:t>Endless rounds of editing</a:t>
            </a:r>
            <a:endParaRPr lang="en-US" sz="2200" dirty="0" smtClean="0"/>
          </a:p>
          <a:p>
            <a:pPr lvl="1"/>
            <a:r>
              <a:rPr lang="en-US" sz="2600" dirty="0" smtClean="0"/>
              <a:t>Cover design meetings</a:t>
            </a:r>
            <a:endParaRPr lang="en-US" sz="2200" dirty="0" smtClean="0"/>
          </a:p>
          <a:p>
            <a:pPr lvl="1"/>
            <a:r>
              <a:rPr lang="en-US" sz="2600" dirty="0" smtClean="0"/>
              <a:t>Pre-production</a:t>
            </a:r>
            <a:endParaRPr lang="en-US" sz="2200" dirty="0" smtClean="0"/>
          </a:p>
          <a:p>
            <a:pPr lvl="1"/>
            <a:r>
              <a:rPr lang="en-US" sz="2600" dirty="0" smtClean="0"/>
              <a:t>You are one very unimportant cog on their conveyor </a:t>
            </a:r>
            <a:r>
              <a:rPr lang="en-US" sz="2600" dirty="0" smtClean="0"/>
              <a:t>belt</a:t>
            </a:r>
          </a:p>
          <a:p>
            <a:pPr>
              <a:buNone/>
            </a:pPr>
            <a:endParaRPr lang="en-US" dirty="0"/>
          </a:p>
        </p:txBody>
      </p:sp>
      <p:sp>
        <p:nvSpPr>
          <p:cNvPr id="3" name="Title 2"/>
          <p:cNvSpPr>
            <a:spLocks noGrp="1"/>
          </p:cNvSpPr>
          <p:nvPr>
            <p:ph type="title"/>
          </p:nvPr>
        </p:nvSpPr>
        <p:spPr/>
        <p:txBody>
          <a:bodyPr>
            <a:normAutofit fontScale="90000"/>
          </a:bodyPr>
          <a:lstStyle/>
          <a:p>
            <a:r>
              <a:rPr lang="en-US" dirty="0" smtClean="0">
                <a:solidFill>
                  <a:schemeClr val="tx1"/>
                </a:solidFill>
              </a:rPr>
              <a:t>So, A Publisher Bought Your Book</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Rejections from Agents</a:t>
            </a:r>
          </a:p>
          <a:p>
            <a:pPr lvl="1"/>
            <a:r>
              <a:rPr lang="en-US" dirty="0" smtClean="0"/>
              <a:t>Don’t send you rejection letters anymore</a:t>
            </a:r>
          </a:p>
          <a:p>
            <a:r>
              <a:rPr lang="en-US" dirty="0" smtClean="0"/>
              <a:t>Conflicts with publisher</a:t>
            </a:r>
          </a:p>
          <a:p>
            <a:pPr lvl="1"/>
            <a:r>
              <a:rPr lang="en-US" dirty="0" smtClean="0"/>
              <a:t>Publisher owns your work</a:t>
            </a:r>
          </a:p>
          <a:p>
            <a:pPr lvl="2"/>
            <a:r>
              <a:rPr lang="en-US" dirty="0" smtClean="0"/>
              <a:t>They choose title and cover</a:t>
            </a:r>
          </a:p>
          <a:p>
            <a:r>
              <a:rPr lang="en-US" dirty="0" smtClean="0"/>
              <a:t>No one cares that you’ve published a book</a:t>
            </a:r>
          </a:p>
          <a:p>
            <a:pPr lvl="1"/>
            <a:r>
              <a:rPr lang="en-US" dirty="0" smtClean="0"/>
              <a:t>Between 200,000 and 1 million books published each year</a:t>
            </a:r>
          </a:p>
          <a:p>
            <a:pPr lvl="1"/>
            <a:r>
              <a:rPr lang="en-US" dirty="0" smtClean="0"/>
              <a:t>You must market the book</a:t>
            </a:r>
          </a:p>
          <a:p>
            <a:r>
              <a:rPr lang="en-US" dirty="0" smtClean="0"/>
              <a:t>For every </a:t>
            </a:r>
            <a:r>
              <a:rPr lang="en-US" i="1" dirty="0" smtClean="0"/>
              <a:t>Shades of Gray</a:t>
            </a:r>
            <a:r>
              <a:rPr lang="en-US" dirty="0" smtClean="0"/>
              <a:t> or </a:t>
            </a:r>
            <a:r>
              <a:rPr lang="en-US" i="1" dirty="0" smtClean="0"/>
              <a:t>Dragons of Aragon</a:t>
            </a:r>
            <a:r>
              <a:rPr lang="en-US" dirty="0" smtClean="0"/>
              <a:t> there are a million </a:t>
            </a:r>
            <a:r>
              <a:rPr lang="en-US" i="1" dirty="0" smtClean="0"/>
              <a:t>Hacker for Hires</a:t>
            </a:r>
          </a:p>
          <a:p>
            <a:pPr>
              <a:buNone/>
            </a:pPr>
            <a:endParaRPr lang="en-US" dirty="0"/>
          </a:p>
        </p:txBody>
      </p:sp>
      <p:sp>
        <p:nvSpPr>
          <p:cNvPr id="3" name="Title 2"/>
          <p:cNvSpPr>
            <a:spLocks noGrp="1"/>
          </p:cNvSpPr>
          <p:nvPr>
            <p:ph type="title"/>
          </p:nvPr>
        </p:nvSpPr>
        <p:spPr/>
        <p:txBody>
          <a:bodyPr>
            <a:normAutofit/>
          </a:bodyPr>
          <a:lstStyle/>
          <a:p>
            <a:pPr lvl="1" algn="ctr"/>
            <a:r>
              <a:rPr lang="en-US" sz="3600" b="1" dirty="0"/>
              <a:t>Be </a:t>
            </a:r>
            <a:r>
              <a:rPr lang="en-US" sz="3600" b="1" dirty="0" smtClean="0"/>
              <a:t>Prepared </a:t>
            </a:r>
            <a:r>
              <a:rPr lang="en-US" sz="3600" b="1" dirty="0"/>
              <a:t>for </a:t>
            </a:r>
            <a:r>
              <a:rPr lang="en-US" sz="3600" b="1" dirty="0" smtClean="0"/>
              <a:t>Disappointment</a:t>
            </a:r>
            <a:endParaRPr lang="en-US" sz="32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dirty="0" smtClean="0"/>
              <a:t>You are running your own business</a:t>
            </a:r>
            <a:endParaRPr lang="en-US" sz="2400" dirty="0" smtClean="0"/>
          </a:p>
          <a:p>
            <a:r>
              <a:rPr lang="en-US" sz="3000" dirty="0" smtClean="0"/>
              <a:t>Most indie books sell &lt; 100 copies</a:t>
            </a:r>
            <a:endParaRPr lang="en-US" sz="2600" dirty="0" smtClean="0"/>
          </a:p>
          <a:p>
            <a:r>
              <a:rPr lang="en-US" sz="3000" dirty="0" smtClean="0"/>
              <a:t>I know people that have published books and then just expected them to sell</a:t>
            </a:r>
            <a:endParaRPr lang="en-US" sz="2600" dirty="0" smtClean="0"/>
          </a:p>
          <a:p>
            <a:pPr lvl="1"/>
            <a:r>
              <a:rPr lang="en-US" sz="2400" dirty="0" smtClean="0"/>
              <a:t>They didn’t do too well</a:t>
            </a:r>
            <a:endParaRPr lang="en-US" sz="2200" dirty="0" smtClean="0"/>
          </a:p>
          <a:p>
            <a:pPr lvl="1"/>
            <a:r>
              <a:rPr lang="en-US" sz="2400" dirty="0" smtClean="0"/>
              <a:t>What happens when you run out of family and friends?</a:t>
            </a:r>
            <a:endParaRPr lang="en-US" sz="2200" dirty="0" smtClean="0"/>
          </a:p>
          <a:p>
            <a:pPr lvl="1"/>
            <a:r>
              <a:rPr lang="en-US" sz="2600" dirty="0" smtClean="0"/>
              <a:t>Most book stores won’t carry an indie book</a:t>
            </a:r>
            <a:endParaRPr lang="en-US" sz="2200" dirty="0" smtClean="0"/>
          </a:p>
          <a:p>
            <a:pPr lvl="2"/>
            <a:r>
              <a:rPr lang="en-US" sz="2200" dirty="0" smtClean="0"/>
              <a:t>Some small, independent stores</a:t>
            </a:r>
            <a:endParaRPr lang="en-US" sz="2000" dirty="0" smtClean="0"/>
          </a:p>
          <a:p>
            <a:pPr lvl="2"/>
            <a:r>
              <a:rPr lang="en-US" sz="2200" dirty="0" smtClean="0"/>
              <a:t>You must make personal contact with owners</a:t>
            </a:r>
            <a:endParaRPr lang="en-US" sz="2000" dirty="0" smtClean="0"/>
          </a:p>
          <a:p>
            <a:pPr lvl="2"/>
            <a:r>
              <a:rPr lang="en-US" sz="2200" dirty="0" smtClean="0"/>
              <a:t>Usually carry on consignment</a:t>
            </a:r>
            <a:endParaRPr lang="en-US" sz="2000" dirty="0" smtClean="0"/>
          </a:p>
          <a:p>
            <a:pPr lvl="2"/>
            <a:r>
              <a:rPr lang="en-US" sz="2200" dirty="0" smtClean="0"/>
              <a:t>You must take back any books that don’t sell</a:t>
            </a:r>
            <a:endParaRPr lang="en-US" sz="2000" dirty="0" smtClean="0"/>
          </a:p>
          <a:p>
            <a:r>
              <a:rPr lang="en-US" sz="3000" dirty="0" smtClean="0"/>
              <a:t>I don’t even bother printing copies of my books</a:t>
            </a:r>
            <a:endParaRPr lang="en-US" sz="2600" dirty="0" smtClean="0"/>
          </a:p>
          <a:p>
            <a:endParaRPr lang="en-US" dirty="0" smtClean="0"/>
          </a:p>
          <a:p>
            <a:endParaRPr lang="en-US" dirty="0"/>
          </a:p>
        </p:txBody>
      </p:sp>
      <p:sp>
        <p:nvSpPr>
          <p:cNvPr id="3" name="Title 2"/>
          <p:cNvSpPr>
            <a:spLocks noGrp="1"/>
          </p:cNvSpPr>
          <p:nvPr>
            <p:ph type="title"/>
          </p:nvPr>
        </p:nvSpPr>
        <p:spPr/>
        <p:txBody>
          <a:bodyPr/>
          <a:lstStyle/>
          <a:p>
            <a:pPr lvl="0" algn="ctr"/>
            <a:r>
              <a:rPr lang="en-US" sz="4400" dirty="0" smtClean="0">
                <a:solidFill>
                  <a:schemeClr val="tx1"/>
                </a:solidFill>
              </a:rPr>
              <a:t>Self-Publishing</a:t>
            </a:r>
            <a:endParaRPr lang="en-US" sz="4000" dirty="0" smtClean="0">
              <a:solidFill>
                <a:schemeClr val="tx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3000" dirty="0" smtClean="0"/>
              <a:t>Write a great book</a:t>
            </a:r>
            <a:endParaRPr lang="en-US" sz="2600" dirty="0" smtClean="0"/>
          </a:p>
          <a:p>
            <a:r>
              <a:rPr lang="en-US" sz="3000" dirty="0" smtClean="0"/>
              <a:t>Find beta readers</a:t>
            </a:r>
            <a:endParaRPr lang="en-US" sz="2600" dirty="0" smtClean="0"/>
          </a:p>
          <a:p>
            <a:r>
              <a:rPr lang="en-US" sz="3000" dirty="0" smtClean="0"/>
              <a:t>Editing</a:t>
            </a:r>
            <a:endParaRPr lang="en-US" sz="2600" dirty="0" smtClean="0"/>
          </a:p>
          <a:p>
            <a:r>
              <a:rPr lang="en-US" sz="3000" dirty="0" smtClean="0"/>
              <a:t>Proof-reading</a:t>
            </a:r>
            <a:endParaRPr lang="en-US" sz="2600" dirty="0" smtClean="0"/>
          </a:p>
          <a:p>
            <a:r>
              <a:rPr lang="en-US" sz="3000" dirty="0" smtClean="0"/>
              <a:t>Interior design</a:t>
            </a:r>
            <a:endParaRPr lang="en-US" sz="2600" dirty="0" smtClean="0"/>
          </a:p>
          <a:p>
            <a:r>
              <a:rPr lang="en-US" sz="3000" dirty="0" smtClean="0"/>
              <a:t>Cover design</a:t>
            </a:r>
            <a:endParaRPr lang="en-US" sz="2600" dirty="0" smtClean="0"/>
          </a:p>
          <a:p>
            <a:pPr lvl="1"/>
            <a:r>
              <a:rPr lang="en-US" sz="2400" dirty="0" smtClean="0"/>
              <a:t>Front cover</a:t>
            </a:r>
            <a:endParaRPr lang="en-US" sz="2200" dirty="0" smtClean="0"/>
          </a:p>
          <a:p>
            <a:pPr lvl="1"/>
            <a:r>
              <a:rPr lang="en-US" sz="2400" dirty="0" smtClean="0"/>
              <a:t>Back cover</a:t>
            </a:r>
            <a:endParaRPr lang="en-US" sz="2200" dirty="0" smtClean="0"/>
          </a:p>
          <a:p>
            <a:pPr lvl="1"/>
            <a:r>
              <a:rPr lang="en-US" sz="2400" dirty="0" smtClean="0"/>
              <a:t>Spine</a:t>
            </a:r>
          </a:p>
          <a:p>
            <a:pPr marL="365760" lvl="1" indent="-256032">
              <a:spcBef>
                <a:spcPts val="400"/>
              </a:spcBef>
              <a:buSzPct val="68000"/>
              <a:buFont typeface="Wingdings 3"/>
              <a:buChar char=""/>
            </a:pPr>
            <a:r>
              <a:rPr lang="en-US" sz="3600" dirty="0" smtClean="0"/>
              <a:t>If</a:t>
            </a:r>
            <a:r>
              <a:rPr lang="en-US" sz="4100" dirty="0" smtClean="0"/>
              <a:t> </a:t>
            </a:r>
            <a:r>
              <a:rPr lang="en-US" sz="3100" dirty="0" smtClean="0"/>
              <a:t>you don’t know what I’m talking about you must hire a professional</a:t>
            </a:r>
            <a:endParaRPr lang="en-US" sz="4100" dirty="0" smtClean="0"/>
          </a:p>
          <a:p>
            <a:r>
              <a:rPr lang="en-US" sz="3000" dirty="0" smtClean="0"/>
              <a:t>Pre-publication publicity</a:t>
            </a:r>
            <a:endParaRPr lang="en-US" sz="2600" dirty="0" smtClean="0"/>
          </a:p>
          <a:p>
            <a:r>
              <a:rPr lang="en-US" sz="3000" dirty="0" smtClean="0"/>
              <a:t>Roll-out</a:t>
            </a:r>
            <a:endParaRPr lang="en-US" sz="2600" dirty="0" smtClean="0"/>
          </a:p>
          <a:p>
            <a:r>
              <a:rPr lang="en-US" sz="3000" dirty="0" smtClean="0"/>
              <a:t>Marketing</a:t>
            </a:r>
            <a:endParaRPr lang="en-US" sz="2600" dirty="0"/>
          </a:p>
        </p:txBody>
      </p:sp>
      <p:sp>
        <p:nvSpPr>
          <p:cNvPr id="3" name="Title 2"/>
          <p:cNvSpPr>
            <a:spLocks noGrp="1"/>
          </p:cNvSpPr>
          <p:nvPr>
            <p:ph type="title"/>
          </p:nvPr>
        </p:nvSpPr>
        <p:spPr/>
        <p:txBody>
          <a:bodyPr>
            <a:normAutofit/>
          </a:bodyPr>
          <a:lstStyle/>
          <a:p>
            <a:pPr lvl="1" algn="ctr"/>
            <a:r>
              <a:rPr lang="en-US" sz="3200" b="1" dirty="0" smtClean="0"/>
              <a:t>You Must Do Everything Big Publishing </a:t>
            </a:r>
            <a:r>
              <a:rPr lang="en-US" sz="3200" b="1" dirty="0"/>
              <a:t>H</a:t>
            </a:r>
            <a:r>
              <a:rPr lang="en-US" sz="3200" b="1" dirty="0" smtClean="0"/>
              <a:t>ouses Do</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lvl="1"/>
            <a:r>
              <a:rPr lang="en-US" sz="2400" dirty="0" smtClean="0"/>
              <a:t>Traditional Publishing</a:t>
            </a:r>
            <a:endParaRPr lang="en-US" sz="2000" dirty="0" smtClean="0"/>
          </a:p>
          <a:p>
            <a:pPr lvl="2"/>
            <a:r>
              <a:rPr lang="en-US" sz="2400" dirty="0" smtClean="0"/>
              <a:t>Pros</a:t>
            </a:r>
            <a:endParaRPr lang="en-US" sz="2000" dirty="0" smtClean="0"/>
          </a:p>
          <a:p>
            <a:pPr lvl="3"/>
            <a:r>
              <a:rPr lang="en-US" sz="2000" dirty="0" smtClean="0"/>
              <a:t>Ego message from having publisher buy your book</a:t>
            </a:r>
            <a:endParaRPr lang="en-US" sz="1800" dirty="0" smtClean="0"/>
          </a:p>
          <a:p>
            <a:pPr lvl="3"/>
            <a:r>
              <a:rPr lang="en-US" sz="2000" dirty="0" smtClean="0"/>
              <a:t>The publisher does all (most of) the work</a:t>
            </a:r>
            <a:endParaRPr lang="en-US" sz="1800" dirty="0" smtClean="0"/>
          </a:p>
          <a:p>
            <a:pPr lvl="3"/>
            <a:r>
              <a:rPr lang="en-US" sz="2000" dirty="0" smtClean="0"/>
              <a:t>“Legitimate” author.</a:t>
            </a:r>
            <a:endParaRPr lang="en-US" sz="1800" dirty="0" smtClean="0"/>
          </a:p>
          <a:p>
            <a:pPr lvl="3"/>
            <a:r>
              <a:rPr lang="en-US" sz="2000" dirty="0" smtClean="0"/>
              <a:t>You get an advance</a:t>
            </a:r>
          </a:p>
          <a:p>
            <a:pPr lvl="2"/>
            <a:r>
              <a:rPr lang="en-US" sz="2400" dirty="0" smtClean="0"/>
              <a:t>Cons</a:t>
            </a:r>
            <a:endParaRPr lang="en-US" sz="2000" dirty="0" smtClean="0"/>
          </a:p>
          <a:p>
            <a:pPr lvl="3"/>
            <a:r>
              <a:rPr lang="en-US" sz="2000" dirty="0" smtClean="0"/>
              <a:t>You lose control of your book</a:t>
            </a:r>
            <a:endParaRPr lang="en-US" sz="1800" dirty="0" smtClean="0"/>
          </a:p>
          <a:p>
            <a:pPr lvl="4"/>
            <a:r>
              <a:rPr lang="en-US" dirty="0" smtClean="0"/>
              <a:t>Publisher may change name</a:t>
            </a:r>
            <a:endParaRPr lang="en-US" sz="1600" dirty="0" smtClean="0"/>
          </a:p>
          <a:p>
            <a:pPr lvl="4"/>
            <a:r>
              <a:rPr lang="en-US" dirty="0" smtClean="0"/>
              <a:t>May insist on changes you don’t want</a:t>
            </a:r>
          </a:p>
          <a:p>
            <a:pPr lvl="4"/>
            <a:r>
              <a:rPr lang="en-US" sz="1600" dirty="0" smtClean="0"/>
              <a:t>May put your book on back burner</a:t>
            </a:r>
          </a:p>
          <a:p>
            <a:pPr lvl="3"/>
            <a:r>
              <a:rPr lang="en-US" sz="2000" dirty="0" smtClean="0"/>
              <a:t>Don’t market your work</a:t>
            </a:r>
            <a:endParaRPr lang="en-US" sz="1800" dirty="0" smtClean="0"/>
          </a:p>
          <a:p>
            <a:pPr lvl="3"/>
            <a:r>
              <a:rPr lang="en-US" sz="2000" dirty="0" smtClean="0"/>
              <a:t>Smaller share of sales</a:t>
            </a:r>
            <a:endParaRPr lang="en-US" sz="1800" dirty="0" smtClean="0"/>
          </a:p>
          <a:p>
            <a:pPr lvl="3"/>
            <a:r>
              <a:rPr lang="en-US" sz="2000" dirty="0" smtClean="0"/>
              <a:t>Must split royalties with agent</a:t>
            </a:r>
            <a:endParaRPr lang="en-US" sz="1800" dirty="0" smtClean="0"/>
          </a:p>
          <a:p>
            <a:pPr lvl="3"/>
            <a:r>
              <a:rPr lang="en-US" sz="2000" dirty="0" smtClean="0"/>
              <a:t>Publisher can drop you at any time</a:t>
            </a:r>
            <a:endParaRPr lang="en-US" sz="1800" dirty="0" smtClean="0"/>
          </a:p>
          <a:p>
            <a:pPr lvl="4"/>
            <a:r>
              <a:rPr lang="en-US" dirty="0" smtClean="0"/>
              <a:t>You work goes out of print</a:t>
            </a:r>
            <a:endParaRPr lang="en-US" sz="1600" dirty="0" smtClean="0"/>
          </a:p>
          <a:p>
            <a:pPr lvl="3"/>
            <a:endParaRPr lang="en-US" sz="1800" dirty="0"/>
          </a:p>
        </p:txBody>
      </p:sp>
      <p:sp>
        <p:nvSpPr>
          <p:cNvPr id="3" name="Title 2"/>
          <p:cNvSpPr>
            <a:spLocks noGrp="1"/>
          </p:cNvSpPr>
          <p:nvPr>
            <p:ph type="title"/>
          </p:nvPr>
        </p:nvSpPr>
        <p:spPr/>
        <p:txBody>
          <a:bodyPr>
            <a:normAutofit fontScale="90000"/>
          </a:bodyPr>
          <a:lstStyle/>
          <a:p>
            <a:pPr lvl="0" algn="ctr"/>
            <a:r>
              <a:rPr lang="en-US" sz="4400" dirty="0" smtClean="0">
                <a:solidFill>
                  <a:schemeClr val="tx1"/>
                </a:solidFill>
              </a:rPr>
              <a:t>Why Choose One Over The Other?</a:t>
            </a:r>
            <a:endParaRPr lang="en-US" sz="4000" dirty="0" smtClean="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2"/>
            <a:r>
              <a:rPr lang="en-US" sz="2400" dirty="0" smtClean="0"/>
              <a:t>Indie Publishing</a:t>
            </a:r>
          </a:p>
          <a:p>
            <a:pPr lvl="3"/>
            <a:r>
              <a:rPr lang="en-US" sz="2200" dirty="0" smtClean="0"/>
              <a:t>Pros</a:t>
            </a:r>
            <a:endParaRPr lang="en-US" sz="1800" dirty="0" smtClean="0"/>
          </a:p>
          <a:p>
            <a:pPr lvl="4"/>
            <a:r>
              <a:rPr lang="en-US" dirty="0" smtClean="0"/>
              <a:t>You control your work</a:t>
            </a:r>
            <a:endParaRPr lang="en-US" sz="1700" dirty="0" smtClean="0"/>
          </a:p>
          <a:p>
            <a:pPr lvl="4"/>
            <a:r>
              <a:rPr lang="en-US" dirty="0" smtClean="0"/>
              <a:t>Larger share of sales</a:t>
            </a:r>
            <a:endParaRPr lang="en-US" sz="1700" dirty="0" smtClean="0"/>
          </a:p>
          <a:p>
            <a:pPr lvl="4"/>
            <a:r>
              <a:rPr lang="en-US" dirty="0" smtClean="0"/>
              <a:t>Creative freedom</a:t>
            </a:r>
            <a:endParaRPr lang="en-US" sz="1700" dirty="0" smtClean="0"/>
          </a:p>
          <a:p>
            <a:pPr lvl="4"/>
            <a:r>
              <a:rPr lang="en-US" dirty="0" smtClean="0"/>
              <a:t>Fewer obstacles</a:t>
            </a:r>
            <a:endParaRPr lang="en-US" sz="1700" dirty="0" smtClean="0"/>
          </a:p>
          <a:p>
            <a:pPr lvl="4"/>
            <a:r>
              <a:rPr lang="en-US" dirty="0" smtClean="0"/>
              <a:t>No gatekeepers</a:t>
            </a:r>
            <a:endParaRPr lang="en-US" sz="1700" dirty="0" smtClean="0"/>
          </a:p>
          <a:p>
            <a:pPr lvl="3"/>
            <a:r>
              <a:rPr lang="en-US" sz="2200" dirty="0" smtClean="0"/>
              <a:t>Cons</a:t>
            </a:r>
            <a:endParaRPr lang="en-US" sz="1800" dirty="0" smtClean="0"/>
          </a:p>
          <a:p>
            <a:pPr lvl="4"/>
            <a:r>
              <a:rPr lang="en-US" dirty="0" smtClean="0"/>
              <a:t>You are responsible for everything</a:t>
            </a:r>
            <a:endParaRPr lang="en-US" sz="1700" dirty="0" smtClean="0"/>
          </a:p>
          <a:p>
            <a:pPr lvl="4"/>
            <a:r>
              <a:rPr lang="en-US" dirty="0" smtClean="0"/>
              <a:t>If you can’t do it yourself, you must hire someone who can</a:t>
            </a:r>
            <a:endParaRPr lang="en-US" sz="1700" dirty="0" smtClean="0"/>
          </a:p>
          <a:p>
            <a:pPr lvl="4"/>
            <a:r>
              <a:rPr lang="en-US" dirty="0" smtClean="0"/>
              <a:t>It’s a gamble - All expenses up front</a:t>
            </a:r>
            <a:endParaRPr lang="en-US" sz="1700" dirty="0" smtClean="0"/>
          </a:p>
          <a:p>
            <a:pPr lvl="5"/>
            <a:r>
              <a:rPr lang="en-US" dirty="0" smtClean="0"/>
              <a:t>You may or may not make your money back</a:t>
            </a:r>
            <a:endParaRPr lang="en-US" sz="1600" dirty="0" smtClean="0"/>
          </a:p>
          <a:p>
            <a:pPr lvl="4"/>
            <a:r>
              <a:rPr lang="en-US" dirty="0" smtClean="0"/>
              <a:t>You will spend more time marketing than writing</a:t>
            </a:r>
            <a:endParaRPr lang="en-US" sz="1700" dirty="0" smtClean="0"/>
          </a:p>
          <a:p>
            <a:endParaRPr lang="en-US" dirty="0" smtClean="0"/>
          </a:p>
        </p:txBody>
      </p:sp>
      <p:sp>
        <p:nvSpPr>
          <p:cNvPr id="3" name="Title 2"/>
          <p:cNvSpPr>
            <a:spLocks noGrp="1"/>
          </p:cNvSpPr>
          <p:nvPr>
            <p:ph type="title"/>
          </p:nvPr>
        </p:nvSpPr>
        <p:spPr/>
        <p:txBody>
          <a:bodyPr>
            <a:normAutofit fontScale="90000"/>
          </a:bodyPr>
          <a:lstStyle/>
          <a:p>
            <a:pPr algn="ctr"/>
            <a:r>
              <a:rPr lang="en-US" sz="4000" dirty="0" smtClean="0">
                <a:solidFill>
                  <a:schemeClr val="tx1"/>
                </a:solidFill>
              </a:rPr>
              <a:t>Why Choose One Over The Other?</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verall-us-market-unit-sales.png"/>
          <p:cNvPicPr>
            <a:picLocks noGrp="1" noChangeAspect="1"/>
          </p:cNvPicPr>
          <p:nvPr>
            <p:ph idx="1"/>
          </p:nvPr>
        </p:nvPicPr>
        <p:blipFill>
          <a:blip r:embed="rId2" cstate="print"/>
          <a:stretch>
            <a:fillRect/>
          </a:stretch>
        </p:blipFill>
        <p:spPr>
          <a:xfrm>
            <a:off x="581552" y="1481138"/>
            <a:ext cx="7980895" cy="4525962"/>
          </a:xfrm>
        </p:spPr>
      </p:pic>
      <p:sp>
        <p:nvSpPr>
          <p:cNvPr id="3" name="Title 2"/>
          <p:cNvSpPr>
            <a:spLocks noGrp="1"/>
          </p:cNvSpPr>
          <p:nvPr>
            <p:ph type="title"/>
          </p:nvPr>
        </p:nvSpPr>
        <p:spPr/>
        <p:txBody>
          <a:bodyPr/>
          <a:lstStyle/>
          <a:p>
            <a:pPr algn="ctr"/>
            <a:r>
              <a:rPr lang="en-US" dirty="0" smtClean="0"/>
              <a:t>Over All U.S. Market Sales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unit-sales-by-retailer.png"/>
          <p:cNvPicPr>
            <a:picLocks noGrp="1" noChangeAspect="1"/>
          </p:cNvPicPr>
          <p:nvPr>
            <p:ph idx="1"/>
          </p:nvPr>
        </p:nvPicPr>
        <p:blipFill>
          <a:blip r:embed="rId2" cstate="print"/>
          <a:stretch>
            <a:fillRect/>
          </a:stretch>
        </p:blipFill>
        <p:spPr>
          <a:xfrm>
            <a:off x="496310" y="1481138"/>
            <a:ext cx="8151380" cy="4525962"/>
          </a:xfrm>
        </p:spPr>
      </p:pic>
      <p:sp>
        <p:nvSpPr>
          <p:cNvPr id="3" name="Title 2"/>
          <p:cNvSpPr>
            <a:spLocks noGrp="1"/>
          </p:cNvSpPr>
          <p:nvPr>
            <p:ph type="title"/>
          </p:nvPr>
        </p:nvSpPr>
        <p:spPr/>
        <p:txBody>
          <a:bodyPr/>
          <a:lstStyle/>
          <a:p>
            <a:pPr algn="ctr"/>
            <a:r>
              <a:rPr lang="en-US" dirty="0" smtClean="0"/>
              <a:t>U.S. eBook Sales by Retailer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t>Create Space</a:t>
            </a:r>
            <a:endParaRPr lang="en-US" sz="2400" dirty="0" smtClean="0"/>
          </a:p>
          <a:p>
            <a:r>
              <a:rPr lang="en-US" sz="2800" dirty="0" smtClean="0"/>
              <a:t>Kindle Direct Publishing</a:t>
            </a:r>
            <a:endParaRPr lang="en-US" sz="2400" dirty="0" smtClean="0"/>
          </a:p>
          <a:p>
            <a:r>
              <a:rPr lang="en-US" sz="2800" dirty="0" err="1" smtClean="0"/>
              <a:t>iUniverse</a:t>
            </a:r>
            <a:endParaRPr lang="en-US" sz="2800" dirty="0" smtClean="0"/>
          </a:p>
          <a:p>
            <a:r>
              <a:rPr lang="en-US" sz="2800" dirty="0" smtClean="0"/>
              <a:t>Many others</a:t>
            </a:r>
          </a:p>
          <a:p>
            <a:r>
              <a:rPr lang="en-US" sz="2800" dirty="0" smtClean="0"/>
              <a:t>All are willing to take your money</a:t>
            </a:r>
          </a:p>
          <a:p>
            <a:pPr lvl="1"/>
            <a:r>
              <a:rPr lang="en-US" sz="2000" dirty="0" smtClean="0"/>
              <a:t>Research carefully</a:t>
            </a:r>
          </a:p>
          <a:p>
            <a:pPr lvl="1"/>
            <a:r>
              <a:rPr lang="en-US" sz="2000" dirty="0" smtClean="0"/>
              <a:t>Ask other authors on </a:t>
            </a:r>
            <a:r>
              <a:rPr lang="en-US" sz="2000" dirty="0" err="1" smtClean="0"/>
              <a:t>Facebook</a:t>
            </a:r>
            <a:r>
              <a:rPr lang="en-US" sz="2000" dirty="0" smtClean="0"/>
              <a:t> groups and </a:t>
            </a:r>
            <a:r>
              <a:rPr lang="en-US" sz="2000" dirty="0" smtClean="0"/>
              <a:t>forums</a:t>
            </a:r>
          </a:p>
          <a:p>
            <a:pPr lvl="1"/>
            <a:r>
              <a:rPr lang="en-US" sz="2000" dirty="0" smtClean="0"/>
              <a:t>(You ARE on </a:t>
            </a:r>
            <a:r>
              <a:rPr lang="en-US" sz="2000" dirty="0" err="1" smtClean="0"/>
              <a:t>Facebook</a:t>
            </a:r>
            <a:r>
              <a:rPr lang="en-US" sz="2000" dirty="0" smtClean="0"/>
              <a:t>, aren’t you?)</a:t>
            </a:r>
            <a:endParaRPr lang="en-US" sz="2000" dirty="0" smtClean="0"/>
          </a:p>
          <a:p>
            <a:endParaRPr lang="en-US" dirty="0" smtClean="0"/>
          </a:p>
          <a:p>
            <a:endParaRPr lang="en-US" dirty="0"/>
          </a:p>
        </p:txBody>
      </p:sp>
      <p:sp>
        <p:nvSpPr>
          <p:cNvPr id="3" name="Title 2"/>
          <p:cNvSpPr>
            <a:spLocks noGrp="1"/>
          </p:cNvSpPr>
          <p:nvPr>
            <p:ph type="title"/>
          </p:nvPr>
        </p:nvSpPr>
        <p:spPr/>
        <p:txBody>
          <a:bodyPr/>
          <a:lstStyle/>
          <a:p>
            <a:pPr algn="ctr"/>
            <a:r>
              <a:rPr lang="en-US" dirty="0" smtClean="0">
                <a:solidFill>
                  <a:schemeClr val="tx1"/>
                </a:solidFill>
              </a:rPr>
              <a:t>Indie Publishing Options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Who will want to read your book?</a:t>
            </a:r>
          </a:p>
          <a:p>
            <a:pPr lvl="1"/>
            <a:r>
              <a:rPr lang="en-US" dirty="0" smtClean="0"/>
              <a:t>Why will they like it?</a:t>
            </a:r>
          </a:p>
          <a:p>
            <a:pPr lvl="1"/>
            <a:r>
              <a:rPr lang="en-US" dirty="0" smtClean="0"/>
              <a:t>Where will you find them?</a:t>
            </a:r>
          </a:p>
          <a:p>
            <a:pPr lvl="1"/>
            <a:r>
              <a:rPr lang="en-US" dirty="0" smtClean="0"/>
              <a:t>What values do you have in common?</a:t>
            </a:r>
          </a:p>
          <a:p>
            <a:pPr lvl="1"/>
            <a:r>
              <a:rPr lang="en-US" dirty="0" smtClean="0"/>
              <a:t>What will they find compelling about your book?</a:t>
            </a:r>
          </a:p>
          <a:p>
            <a:r>
              <a:rPr lang="en-US" dirty="0" smtClean="0"/>
              <a:t>How can you reach them?</a:t>
            </a:r>
          </a:p>
          <a:p>
            <a:pPr lvl="1"/>
            <a:r>
              <a:rPr lang="en-US" dirty="0" smtClean="0"/>
              <a:t>Christian book – church groups</a:t>
            </a:r>
          </a:p>
          <a:p>
            <a:pPr lvl="1"/>
            <a:r>
              <a:rPr lang="en-US" dirty="0" smtClean="0"/>
              <a:t>Sailing book – yacht clubs, boat shows</a:t>
            </a:r>
          </a:p>
          <a:p>
            <a:pPr lvl="1"/>
            <a:r>
              <a:rPr lang="en-US" dirty="0" smtClean="0"/>
              <a:t>Dog book – dog shows, dog magazines, social media</a:t>
            </a:r>
          </a:p>
          <a:p>
            <a:pPr lvl="1"/>
            <a:r>
              <a:rPr lang="es-MX" dirty="0" smtClean="0"/>
              <a:t>YA </a:t>
            </a:r>
            <a:r>
              <a:rPr lang="es-MX" dirty="0" err="1" smtClean="0"/>
              <a:t>book</a:t>
            </a:r>
            <a:r>
              <a:rPr lang="es-MX" dirty="0" smtClean="0"/>
              <a:t> – social media</a:t>
            </a:r>
            <a:endParaRPr lang="en-US" dirty="0" smtClean="0"/>
          </a:p>
          <a:p>
            <a:r>
              <a:rPr lang="en-US" dirty="0" smtClean="0"/>
              <a:t>How I discovered my target market</a:t>
            </a:r>
            <a:endParaRPr lang="en-US" dirty="0"/>
          </a:p>
        </p:txBody>
      </p:sp>
      <p:sp>
        <p:nvSpPr>
          <p:cNvPr id="3" name="Title 2"/>
          <p:cNvSpPr>
            <a:spLocks noGrp="1"/>
          </p:cNvSpPr>
          <p:nvPr>
            <p:ph type="title"/>
          </p:nvPr>
        </p:nvSpPr>
        <p:spPr/>
        <p:txBody>
          <a:bodyPr/>
          <a:lstStyle/>
          <a:p>
            <a:pPr algn="ctr"/>
            <a:r>
              <a:rPr lang="en-US" dirty="0" smtClean="0">
                <a:solidFill>
                  <a:schemeClr val="tx1"/>
                </a:solidFill>
              </a:rPr>
              <a:t>Know Your Target Market</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Drive potential readers to your Web site</a:t>
            </a:r>
          </a:p>
          <a:p>
            <a:r>
              <a:rPr lang="en-US" dirty="0" err="1" smtClean="0"/>
              <a:t>FaceBook</a:t>
            </a:r>
            <a:endParaRPr lang="en-US" dirty="0" smtClean="0"/>
          </a:p>
          <a:p>
            <a:r>
              <a:rPr lang="en-US" dirty="0" smtClean="0"/>
              <a:t>Twitter</a:t>
            </a:r>
          </a:p>
          <a:p>
            <a:r>
              <a:rPr lang="en-US" dirty="0" smtClean="0"/>
              <a:t>LinkedIn</a:t>
            </a:r>
          </a:p>
          <a:p>
            <a:r>
              <a:rPr lang="en-US" dirty="0" smtClean="0"/>
              <a:t>Google+</a:t>
            </a:r>
          </a:p>
          <a:p>
            <a:r>
              <a:rPr lang="en-US" dirty="0" smtClean="0"/>
              <a:t>What’s next???</a:t>
            </a:r>
          </a:p>
          <a:p>
            <a:r>
              <a:rPr lang="en-US" dirty="0" smtClean="0"/>
              <a:t>Two hours a day</a:t>
            </a:r>
            <a:endParaRPr lang="en-US" dirty="0"/>
          </a:p>
        </p:txBody>
      </p:sp>
      <p:sp>
        <p:nvSpPr>
          <p:cNvPr id="3" name="Title 2"/>
          <p:cNvSpPr>
            <a:spLocks noGrp="1"/>
          </p:cNvSpPr>
          <p:nvPr>
            <p:ph type="title"/>
          </p:nvPr>
        </p:nvSpPr>
        <p:spPr/>
        <p:txBody>
          <a:bodyPr/>
          <a:lstStyle/>
          <a:p>
            <a:pPr algn="ctr"/>
            <a:r>
              <a:rPr lang="en-US" dirty="0" smtClean="0">
                <a:solidFill>
                  <a:schemeClr val="tx1"/>
                </a:solidFill>
              </a:rPr>
              <a:t>Social Media	</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0"/>
            <a:r>
              <a:rPr lang="en-US" dirty="0" smtClean="0"/>
              <a:t>You need five titles to make e-marketing work – Preferably a series</a:t>
            </a:r>
          </a:p>
          <a:p>
            <a:pPr lvl="0"/>
            <a:r>
              <a:rPr lang="en-US" dirty="0" smtClean="0"/>
              <a:t>If you’re an Indie, wait until you have 3 books ready to publish</a:t>
            </a:r>
          </a:p>
          <a:p>
            <a:pPr lvl="0"/>
            <a:r>
              <a:rPr lang="en-US" dirty="0" smtClean="0"/>
              <a:t>Roll out book every 3 months</a:t>
            </a:r>
          </a:p>
          <a:p>
            <a:pPr lvl="0"/>
            <a:r>
              <a:rPr lang="en-US" dirty="0" smtClean="0"/>
              <a:t>Keep writing and write fast </a:t>
            </a:r>
          </a:p>
          <a:p>
            <a:pPr lvl="0"/>
            <a:r>
              <a:rPr lang="en-US" dirty="0" smtClean="0"/>
              <a:t>Let readers see you and your characters evolve</a:t>
            </a:r>
          </a:p>
          <a:p>
            <a:pPr lvl="0"/>
            <a:r>
              <a:rPr lang="en-US" dirty="0" smtClean="0"/>
              <a:t>New books drive old book sales</a:t>
            </a:r>
          </a:p>
          <a:p>
            <a:pPr lvl="0"/>
            <a:r>
              <a:rPr lang="en-US" dirty="0" smtClean="0"/>
              <a:t>Find most effective ways to promote your books </a:t>
            </a:r>
          </a:p>
          <a:p>
            <a:endParaRPr lang="en-US" dirty="0"/>
          </a:p>
        </p:txBody>
      </p:sp>
      <p:sp>
        <p:nvSpPr>
          <p:cNvPr id="3" name="Title 2"/>
          <p:cNvSpPr>
            <a:spLocks noGrp="1"/>
          </p:cNvSpPr>
          <p:nvPr>
            <p:ph type="title"/>
          </p:nvPr>
        </p:nvSpPr>
        <p:spPr/>
        <p:txBody>
          <a:bodyPr/>
          <a:lstStyle/>
          <a:p>
            <a:pPr algn="ctr"/>
            <a:r>
              <a:rPr lang="en-US" dirty="0" smtClean="0">
                <a:solidFill>
                  <a:schemeClr val="tx1"/>
                </a:solidFill>
              </a:rPr>
              <a:t>Indie Publishing Tips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lvl="0"/>
            <a:r>
              <a:rPr lang="en-US" sz="2800" dirty="0" smtClean="0"/>
              <a:t>If you have hard copy books, personal appearances are best way to sell</a:t>
            </a:r>
            <a:endParaRPr lang="en-US" sz="2400" dirty="0" smtClean="0"/>
          </a:p>
          <a:p>
            <a:pPr lvl="1"/>
            <a:r>
              <a:rPr lang="en-US" sz="2400" dirty="0" smtClean="0"/>
              <a:t>Doesn’t work to well with </a:t>
            </a:r>
            <a:r>
              <a:rPr lang="en-US" sz="2400" dirty="0" err="1" smtClean="0"/>
              <a:t>ebooks</a:t>
            </a:r>
            <a:endParaRPr lang="en-US" sz="2000" dirty="0" smtClean="0"/>
          </a:p>
          <a:p>
            <a:pPr lvl="1"/>
            <a:r>
              <a:rPr lang="en-US" sz="2400" dirty="0" smtClean="0"/>
              <a:t>You don’t have anything to sell them on the spot</a:t>
            </a:r>
            <a:endParaRPr lang="en-US" sz="2000" dirty="0" smtClean="0"/>
          </a:p>
          <a:p>
            <a:r>
              <a:rPr lang="en-US" sz="2800" dirty="0" smtClean="0"/>
              <a:t>Get creative</a:t>
            </a:r>
            <a:endParaRPr lang="en-US" sz="2400" dirty="0" smtClean="0"/>
          </a:p>
          <a:p>
            <a:pPr lvl="1"/>
            <a:r>
              <a:rPr lang="en-US" sz="2600" dirty="0" smtClean="0"/>
              <a:t>Do joint appearances</a:t>
            </a:r>
            <a:endParaRPr lang="en-US" sz="2200" dirty="0" smtClean="0"/>
          </a:p>
          <a:p>
            <a:pPr lvl="1"/>
            <a:r>
              <a:rPr lang="en-US" sz="2600" dirty="0" smtClean="0"/>
              <a:t>Promote, promote, promote</a:t>
            </a:r>
            <a:endParaRPr lang="en-US" sz="2200" dirty="0" smtClean="0"/>
          </a:p>
          <a:p>
            <a:pPr lvl="2"/>
            <a:r>
              <a:rPr lang="en-US" sz="2200" dirty="0" smtClean="0"/>
              <a:t>People won’t show up just because you are doing a reading</a:t>
            </a:r>
            <a:endParaRPr lang="en-US" sz="2000" dirty="0" smtClean="0"/>
          </a:p>
          <a:p>
            <a:pPr lvl="2"/>
            <a:r>
              <a:rPr lang="en-US" sz="2200" dirty="0" smtClean="0"/>
              <a:t>How can you reach people and get them to show up?</a:t>
            </a:r>
            <a:endParaRPr lang="en-US" sz="2000" dirty="0" smtClean="0"/>
          </a:p>
          <a:p>
            <a:pPr lvl="1"/>
            <a:r>
              <a:rPr lang="en-US" sz="2600" dirty="0" smtClean="0"/>
              <a:t>Adventures by the Book</a:t>
            </a:r>
            <a:endParaRPr lang="en-US" sz="2200" dirty="0" smtClean="0"/>
          </a:p>
          <a:p>
            <a:pPr lvl="1"/>
            <a:r>
              <a:rPr lang="en-US" sz="2600" dirty="0" smtClean="0"/>
              <a:t>Anthologies</a:t>
            </a:r>
            <a:endParaRPr lang="en-US" sz="2200" dirty="0" smtClean="0"/>
          </a:p>
          <a:p>
            <a:endParaRPr lang="en-US" dirty="0" smtClean="0"/>
          </a:p>
          <a:p>
            <a:endParaRPr lang="en-US" dirty="0" smtClean="0"/>
          </a:p>
          <a:p>
            <a:endParaRPr lang="en-US" dirty="0"/>
          </a:p>
        </p:txBody>
      </p:sp>
      <p:sp>
        <p:nvSpPr>
          <p:cNvPr id="3" name="Title 2"/>
          <p:cNvSpPr>
            <a:spLocks noGrp="1"/>
          </p:cNvSpPr>
          <p:nvPr>
            <p:ph type="title"/>
          </p:nvPr>
        </p:nvSpPr>
        <p:spPr/>
        <p:txBody>
          <a:bodyPr/>
          <a:lstStyle/>
          <a:p>
            <a:pPr algn="ctr"/>
            <a:r>
              <a:rPr lang="en-US" dirty="0" smtClean="0">
                <a:solidFill>
                  <a:schemeClr val="tx1"/>
                </a:solidFill>
              </a:rPr>
              <a:t>Indie Publishing Tips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t>Book cover</a:t>
            </a:r>
          </a:p>
          <a:p>
            <a:pPr lvl="1"/>
            <a:r>
              <a:rPr lang="en-US" sz="2000" dirty="0" smtClean="0"/>
              <a:t>People do judge a book by its cover</a:t>
            </a:r>
          </a:p>
          <a:p>
            <a:pPr lvl="1"/>
            <a:r>
              <a:rPr lang="en-US" sz="2000" dirty="0" smtClean="0"/>
              <a:t>You must grab their attention enough on a thumb-nail to get them to click on your book</a:t>
            </a:r>
          </a:p>
          <a:p>
            <a:r>
              <a:rPr lang="en-US" sz="2800" dirty="0" smtClean="0"/>
              <a:t>Fan mailing list</a:t>
            </a:r>
          </a:p>
          <a:p>
            <a:pPr lvl="1"/>
            <a:r>
              <a:rPr lang="en-US" sz="2000" dirty="0" smtClean="0"/>
              <a:t>Your most ardent supporters</a:t>
            </a:r>
          </a:p>
          <a:p>
            <a:pPr lvl="1"/>
            <a:r>
              <a:rPr lang="en-US" sz="2000" dirty="0" smtClean="0"/>
              <a:t>The actually WANT you to succeed</a:t>
            </a:r>
          </a:p>
          <a:p>
            <a:pPr lvl="1"/>
            <a:r>
              <a:rPr lang="en-US" sz="2000" dirty="0" smtClean="0"/>
              <a:t>They will champion you and help you with your books and marketing</a:t>
            </a:r>
          </a:p>
          <a:p>
            <a:pPr>
              <a:buNone/>
            </a:pPr>
            <a:endParaRPr lang="en-US" sz="2400" dirty="0" smtClean="0"/>
          </a:p>
          <a:p>
            <a:endParaRPr lang="en-US" dirty="0"/>
          </a:p>
        </p:txBody>
      </p:sp>
      <p:sp>
        <p:nvSpPr>
          <p:cNvPr id="3" name="Title 2"/>
          <p:cNvSpPr>
            <a:spLocks noGrp="1"/>
          </p:cNvSpPr>
          <p:nvPr>
            <p:ph type="title"/>
          </p:nvPr>
        </p:nvSpPr>
        <p:spPr/>
        <p:txBody>
          <a:bodyPr>
            <a:normAutofit fontScale="90000"/>
          </a:bodyPr>
          <a:lstStyle/>
          <a:p>
            <a:pPr algn="ctr"/>
            <a:r>
              <a:rPr lang="en-US" dirty="0" smtClean="0">
                <a:solidFill>
                  <a:schemeClr val="tx1"/>
                </a:solidFill>
              </a:rPr>
              <a:t>Most Important Marketing Tools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One of your most important marketing tools</a:t>
            </a:r>
          </a:p>
          <a:p>
            <a:pPr lvl="1"/>
            <a:r>
              <a:rPr lang="en-US" dirty="0" smtClean="0"/>
              <a:t>These are your most important readers </a:t>
            </a:r>
          </a:p>
          <a:p>
            <a:pPr lvl="1"/>
            <a:r>
              <a:rPr lang="en-US" dirty="0" smtClean="0"/>
              <a:t>Guaranteed buyers</a:t>
            </a:r>
          </a:p>
          <a:p>
            <a:pPr lvl="1"/>
            <a:r>
              <a:rPr lang="en-US" dirty="0" smtClean="0"/>
              <a:t>Give them great deals</a:t>
            </a:r>
          </a:p>
          <a:p>
            <a:r>
              <a:rPr lang="en-US" dirty="0" smtClean="0"/>
              <a:t>Put your contact information in back of book</a:t>
            </a:r>
          </a:p>
          <a:p>
            <a:r>
              <a:rPr lang="en-US" dirty="0" smtClean="0"/>
              <a:t>Personally reply to every email</a:t>
            </a:r>
          </a:p>
          <a:p>
            <a:r>
              <a:rPr lang="en-US" dirty="0" smtClean="0"/>
              <a:t>Built a rapport with fans</a:t>
            </a:r>
          </a:p>
          <a:p>
            <a:r>
              <a:rPr lang="en-US" dirty="0" smtClean="0"/>
              <a:t>Answer criticisms politely and courteously </a:t>
            </a:r>
          </a:p>
          <a:p>
            <a:r>
              <a:rPr lang="en-US" dirty="0" smtClean="0"/>
              <a:t>Send them personal emails with writing </a:t>
            </a:r>
            <a:r>
              <a:rPr lang="en-US" dirty="0" smtClean="0"/>
              <a:t>news</a:t>
            </a:r>
          </a:p>
          <a:p>
            <a:r>
              <a:rPr lang="en-US" dirty="0" smtClean="0"/>
              <a:t>Give </a:t>
            </a:r>
            <a:r>
              <a:rPr lang="en-US" dirty="0" err="1" smtClean="0"/>
              <a:t>Aways</a:t>
            </a:r>
            <a:r>
              <a:rPr lang="en-US" dirty="0" smtClean="0"/>
              <a:t> are great</a:t>
            </a:r>
            <a:endParaRPr lang="en-US" dirty="0" smtClean="0"/>
          </a:p>
          <a:p>
            <a:endParaRPr lang="en-US" dirty="0" smtClean="0"/>
          </a:p>
          <a:p>
            <a:endParaRPr lang="en-US" dirty="0"/>
          </a:p>
        </p:txBody>
      </p:sp>
      <p:sp>
        <p:nvSpPr>
          <p:cNvPr id="3" name="Title 2"/>
          <p:cNvSpPr>
            <a:spLocks noGrp="1"/>
          </p:cNvSpPr>
          <p:nvPr>
            <p:ph type="title"/>
          </p:nvPr>
        </p:nvSpPr>
        <p:spPr/>
        <p:txBody>
          <a:bodyPr/>
          <a:lstStyle/>
          <a:p>
            <a:pPr algn="ctr"/>
            <a:r>
              <a:rPr lang="en-US" dirty="0" smtClean="0">
                <a:solidFill>
                  <a:schemeClr val="tx1"/>
                </a:solidFill>
              </a:rPr>
              <a:t>Build A Fan Mailing List</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The life-blood of your business</a:t>
            </a:r>
          </a:p>
          <a:p>
            <a:r>
              <a:rPr lang="en-US" dirty="0" smtClean="0"/>
              <a:t>Readers check reviews before making the buying decision</a:t>
            </a:r>
          </a:p>
          <a:p>
            <a:r>
              <a:rPr lang="en-US" dirty="0" smtClean="0"/>
              <a:t>How can you get reviews?</a:t>
            </a:r>
          </a:p>
          <a:p>
            <a:pPr lvl="1"/>
            <a:r>
              <a:rPr lang="en-US" dirty="0" smtClean="0"/>
              <a:t>Jump Start Your Book Promotion</a:t>
            </a:r>
          </a:p>
          <a:p>
            <a:pPr lvl="2"/>
            <a:r>
              <a:rPr lang="en-US" dirty="0" smtClean="0"/>
              <a:t>http://www.amazon.com/Jump-Start-Your-Book-Promotions-ebook/dp/B00HZ2RM70/</a:t>
            </a:r>
          </a:p>
          <a:p>
            <a:pPr lvl="1"/>
            <a:r>
              <a:rPr lang="en-US" dirty="0" smtClean="0"/>
              <a:t>Free review sites</a:t>
            </a:r>
          </a:p>
          <a:p>
            <a:pPr lvl="1"/>
            <a:r>
              <a:rPr lang="en-US" dirty="0" err="1" smtClean="0"/>
              <a:t>Facebook</a:t>
            </a:r>
            <a:r>
              <a:rPr lang="en-US" dirty="0" smtClean="0"/>
              <a:t> groups</a:t>
            </a:r>
          </a:p>
          <a:p>
            <a:r>
              <a:rPr lang="en-US" dirty="0" smtClean="0"/>
              <a:t>Paid review sites</a:t>
            </a:r>
          </a:p>
          <a:p>
            <a:r>
              <a:rPr lang="en-US" dirty="0" smtClean="0"/>
              <a:t>Ask in back of your book</a:t>
            </a:r>
          </a:p>
          <a:p>
            <a:r>
              <a:rPr lang="en-US" dirty="0" smtClean="0"/>
              <a:t>Advance Review Copies (ARCs</a:t>
            </a:r>
            <a:r>
              <a:rPr lang="en-US" dirty="0" smtClean="0"/>
              <a:t>)</a:t>
            </a:r>
          </a:p>
          <a:p>
            <a:r>
              <a:rPr lang="en-US" dirty="0" smtClean="0"/>
              <a:t>Run contest</a:t>
            </a:r>
            <a:endParaRPr lang="en-US" dirty="0"/>
          </a:p>
        </p:txBody>
      </p:sp>
      <p:sp>
        <p:nvSpPr>
          <p:cNvPr id="3" name="Title 2"/>
          <p:cNvSpPr>
            <a:spLocks noGrp="1"/>
          </p:cNvSpPr>
          <p:nvPr>
            <p:ph type="title"/>
          </p:nvPr>
        </p:nvSpPr>
        <p:spPr/>
        <p:txBody>
          <a:bodyPr/>
          <a:lstStyle/>
          <a:p>
            <a:pPr algn="ctr"/>
            <a:r>
              <a:rPr lang="en-US" dirty="0" smtClean="0">
                <a:solidFill>
                  <a:schemeClr val="tx1"/>
                </a:solidFill>
              </a:rPr>
              <a:t>Reviews	</a:t>
            </a:r>
            <a:endParaRPr lang="en-US" dirty="0">
              <a:solidFill>
                <a:schemeClr val="tx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a:buNone/>
            </a:pPr>
            <a:r>
              <a:rPr lang="en-US" dirty="0" smtClean="0"/>
              <a:t>I hope you enjoyed your little foray south of the border. </a:t>
            </a:r>
          </a:p>
          <a:p>
            <a:pPr>
              <a:buNone/>
            </a:pPr>
            <a:endParaRPr lang="en-US" dirty="0" smtClean="0"/>
          </a:p>
          <a:p>
            <a:pPr>
              <a:buNone/>
            </a:pPr>
            <a:r>
              <a:rPr lang="en-US" dirty="0" smtClean="0"/>
              <a:t>Reviews are the life blood of independent writers. I need</a:t>
            </a:r>
          </a:p>
          <a:p>
            <a:pPr>
              <a:buNone/>
            </a:pPr>
            <a:r>
              <a:rPr lang="en-US" dirty="0" smtClean="0"/>
              <a:t>your reviews to give my work credibility and convince new</a:t>
            </a:r>
          </a:p>
          <a:p>
            <a:pPr>
              <a:buNone/>
            </a:pPr>
            <a:r>
              <a:rPr lang="en-US" dirty="0" smtClean="0"/>
              <a:t>readers to take a chance on an unknown author. If you liked</a:t>
            </a:r>
          </a:p>
          <a:p>
            <a:pPr>
              <a:buNone/>
            </a:pPr>
            <a:r>
              <a:rPr lang="en-US" dirty="0" smtClean="0"/>
              <a:t>the book, I ask you to write a review of </a:t>
            </a:r>
            <a:r>
              <a:rPr lang="en-US" i="1" dirty="0" smtClean="0"/>
              <a:t>The Mexican</a:t>
            </a:r>
          </a:p>
          <a:p>
            <a:pPr>
              <a:buNone/>
            </a:pPr>
            <a:r>
              <a:rPr lang="en-US" i="1" dirty="0" smtClean="0"/>
              <a:t>Connection </a:t>
            </a:r>
            <a:r>
              <a:rPr lang="en-US" dirty="0" smtClean="0"/>
              <a:t>on Amazon.com, </a:t>
            </a:r>
            <a:r>
              <a:rPr lang="en-US" dirty="0" err="1" smtClean="0"/>
              <a:t>Goodreads</a:t>
            </a:r>
            <a:r>
              <a:rPr lang="en-US" dirty="0" smtClean="0"/>
              <a:t> or where ever you</a:t>
            </a:r>
          </a:p>
          <a:p>
            <a:pPr>
              <a:buNone/>
            </a:pPr>
            <a:r>
              <a:rPr lang="en-US" dirty="0" smtClean="0"/>
              <a:t>go for your book information. Thank you so much, it means</a:t>
            </a:r>
          </a:p>
          <a:p>
            <a:pPr>
              <a:buNone/>
            </a:pPr>
            <a:r>
              <a:rPr lang="en-US" dirty="0" smtClean="0"/>
              <a:t>the world to me. If you didn’t like the book, then please</a:t>
            </a:r>
          </a:p>
          <a:p>
            <a:pPr>
              <a:buNone/>
            </a:pPr>
            <a:r>
              <a:rPr lang="en-US" dirty="0" smtClean="0"/>
              <a:t>disregard this paragraph.</a:t>
            </a:r>
          </a:p>
          <a:p>
            <a:pPr>
              <a:buNone/>
            </a:pPr>
            <a:endParaRPr lang="en-US" dirty="0" smtClean="0"/>
          </a:p>
          <a:p>
            <a:pPr>
              <a:buNone/>
            </a:pPr>
            <a:r>
              <a:rPr lang="en-US" dirty="0" smtClean="0"/>
              <a:t>I’d love to hear your comments and criticisms. Who knows,</a:t>
            </a:r>
          </a:p>
          <a:p>
            <a:pPr>
              <a:buNone/>
            </a:pPr>
            <a:r>
              <a:rPr lang="en-US" dirty="0" smtClean="0"/>
              <a:t>maybe some of your ideas will appear in a future Ted </a:t>
            </a:r>
            <a:r>
              <a:rPr lang="en-US" dirty="0" err="1" smtClean="0"/>
              <a:t>Higuera</a:t>
            </a:r>
            <a:endParaRPr lang="en-US" dirty="0" smtClean="0"/>
          </a:p>
          <a:p>
            <a:pPr>
              <a:buNone/>
            </a:pPr>
            <a:r>
              <a:rPr lang="en-US" dirty="0" smtClean="0"/>
              <a:t>novel. To contact me </a:t>
            </a:r>
            <a:r>
              <a:rPr lang="en-US" u="sng" dirty="0" smtClean="0">
                <a:hlinkClick r:id="rId2"/>
              </a:rPr>
              <a:t>click here</a:t>
            </a:r>
            <a:r>
              <a:rPr lang="en-US" dirty="0" smtClean="0"/>
              <a:t> or use the Contact Penn form on</a:t>
            </a:r>
          </a:p>
          <a:p>
            <a:pPr>
              <a:buNone/>
            </a:pPr>
            <a:r>
              <a:rPr lang="en-US" dirty="0" smtClean="0"/>
              <a:t>my web site at </a:t>
            </a:r>
            <a:r>
              <a:rPr lang="en-US" u="sng" dirty="0" smtClean="0">
                <a:hlinkClick r:id="rId3"/>
              </a:rPr>
              <a:t>www.pennwallace.com</a:t>
            </a:r>
            <a:r>
              <a:rPr lang="en-US" dirty="0" smtClean="0"/>
              <a:t>.</a:t>
            </a:r>
          </a:p>
          <a:p>
            <a:endParaRPr lang="en-US" dirty="0"/>
          </a:p>
        </p:txBody>
      </p:sp>
      <p:sp>
        <p:nvSpPr>
          <p:cNvPr id="3" name="Title 2"/>
          <p:cNvSpPr>
            <a:spLocks noGrp="1"/>
          </p:cNvSpPr>
          <p:nvPr>
            <p:ph type="title"/>
          </p:nvPr>
        </p:nvSpPr>
        <p:spPr/>
        <p:txBody>
          <a:bodyPr>
            <a:normAutofit fontScale="90000"/>
          </a:bodyPr>
          <a:lstStyle/>
          <a:p>
            <a:pPr algn="ctr"/>
            <a:r>
              <a:rPr lang="en-US" dirty="0" smtClean="0">
                <a:solidFill>
                  <a:schemeClr val="tx1"/>
                </a:solidFill>
              </a:rPr>
              <a:t>Post Script </a:t>
            </a:r>
            <a:br>
              <a:rPr lang="en-US" dirty="0" smtClean="0">
                <a:solidFill>
                  <a:schemeClr val="tx1"/>
                </a:solidFill>
              </a:rPr>
            </a:br>
            <a:r>
              <a:rPr lang="en-US" dirty="0" smtClean="0">
                <a:solidFill>
                  <a:schemeClr val="tx1"/>
                </a:solidFill>
              </a:rPr>
              <a:t>(The Mexican Connection)</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Bikini Baristas</a:t>
            </a:r>
          </a:p>
          <a:p>
            <a:pPr lvl="1"/>
            <a:r>
              <a:rPr lang="en-US" dirty="0" smtClean="0"/>
              <a:t>I’m going to sweeten the pot here a little bit. If you post your review in the first week </a:t>
            </a:r>
            <a:r>
              <a:rPr lang="en-US" i="1" dirty="0" smtClean="0"/>
              <a:t>Bikini Baristas</a:t>
            </a:r>
            <a:r>
              <a:rPr lang="en-US" dirty="0" smtClean="0"/>
              <a:t> is available, I’ll enter your name in a drawing for a thriller package. I will send you four thrillers by other authors that I admire. I’ll also throw in an Amazon.com gift certificate for $40.  Just send me an email with a link to your review and your address. We’ll hold the drawing on August 17</a:t>
            </a:r>
            <a:r>
              <a:rPr lang="en-US" baseline="30000" dirty="0" smtClean="0"/>
              <a:t>th</a:t>
            </a:r>
            <a:r>
              <a:rPr lang="en-US" dirty="0" smtClean="0"/>
              <a:t>, 2015, will notify the winners immediately and send the prizes via Amazon.com.</a:t>
            </a:r>
          </a:p>
          <a:p>
            <a:pPr lvl="1"/>
            <a:endParaRPr lang="en-US" dirty="0"/>
          </a:p>
        </p:txBody>
      </p:sp>
      <p:sp>
        <p:nvSpPr>
          <p:cNvPr id="3" name="Title 2"/>
          <p:cNvSpPr>
            <a:spLocks noGrp="1"/>
          </p:cNvSpPr>
          <p:nvPr>
            <p:ph type="title"/>
          </p:nvPr>
        </p:nvSpPr>
        <p:spPr/>
        <p:txBody>
          <a:bodyPr/>
          <a:lstStyle/>
          <a:p>
            <a:pPr algn="ctr"/>
            <a:r>
              <a:rPr lang="en-US" dirty="0" smtClean="0"/>
              <a:t>Review Contest</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962400"/>
            <a:ext cx="8229600" cy="2654491"/>
          </a:xfrm>
        </p:spPr>
        <p:txBody>
          <a:bodyPr>
            <a:normAutofit fontScale="92500" lnSpcReduction="20000"/>
          </a:bodyPr>
          <a:lstStyle/>
          <a:p>
            <a:r>
              <a:rPr lang="en-US" dirty="0" smtClean="0"/>
              <a:t>Jinx Schwartz</a:t>
            </a:r>
          </a:p>
          <a:p>
            <a:r>
              <a:rPr lang="en-US" dirty="0" smtClean="0"/>
              <a:t>Robert the Bruce in The Inside </a:t>
            </a:r>
            <a:r>
              <a:rPr lang="en-US" dirty="0" smtClean="0"/>
              <a:t>Passage</a:t>
            </a:r>
          </a:p>
          <a:p>
            <a:r>
              <a:rPr lang="en-US" dirty="0" smtClean="0"/>
              <a:t>Popo in Bikini Baristas</a:t>
            </a:r>
            <a:endParaRPr lang="en-US" dirty="0" smtClean="0"/>
          </a:p>
          <a:p>
            <a:r>
              <a:rPr lang="en-US" dirty="0" smtClean="0"/>
              <a:t>Dog Books</a:t>
            </a:r>
          </a:p>
          <a:p>
            <a:pPr lvl="1"/>
            <a:r>
              <a:rPr lang="en-US" dirty="0" smtClean="0"/>
              <a:t>The Art of Racing in the Rain –Garth Stein</a:t>
            </a:r>
          </a:p>
          <a:p>
            <a:pPr lvl="1"/>
            <a:r>
              <a:rPr lang="en-US" dirty="0" smtClean="0"/>
              <a:t>Marley and </a:t>
            </a:r>
            <a:r>
              <a:rPr lang="en-US" dirty="0" smtClean="0"/>
              <a:t>Me – John Grogan</a:t>
            </a:r>
            <a:endParaRPr lang="en-US" dirty="0" smtClean="0"/>
          </a:p>
          <a:p>
            <a:r>
              <a:rPr lang="en-US" dirty="0" smtClean="0"/>
              <a:t>People are suckers for dogs</a:t>
            </a:r>
          </a:p>
          <a:p>
            <a:endParaRPr lang="en-US" dirty="0"/>
          </a:p>
        </p:txBody>
      </p:sp>
      <p:sp>
        <p:nvSpPr>
          <p:cNvPr id="3" name="Title 2"/>
          <p:cNvSpPr>
            <a:spLocks noGrp="1"/>
          </p:cNvSpPr>
          <p:nvPr>
            <p:ph type="title"/>
          </p:nvPr>
        </p:nvSpPr>
        <p:spPr/>
        <p:txBody>
          <a:bodyPr>
            <a:normAutofit fontScale="90000"/>
          </a:bodyPr>
          <a:lstStyle/>
          <a:p>
            <a:pPr lvl="0" algn="ctr"/>
            <a:r>
              <a:rPr lang="en-US" dirty="0" smtClean="0">
                <a:solidFill>
                  <a:schemeClr val="tx1"/>
                </a:solidFill>
              </a:rPr>
              <a:t>Put a Dog in Your Book</a:t>
            </a:r>
            <a:r>
              <a:rPr lang="en-US" dirty="0" smtClean="0"/>
              <a:t/>
            </a:r>
            <a:br>
              <a:rPr lang="en-US" dirty="0" smtClean="0"/>
            </a:br>
            <a:r>
              <a:rPr lang="en-US" dirty="0" smtClean="0"/>
              <a:t>	</a:t>
            </a:r>
            <a:endParaRPr lang="en-US" dirty="0"/>
          </a:p>
        </p:txBody>
      </p:sp>
      <p:pic>
        <p:nvPicPr>
          <p:cNvPr id="4" name="Picture 3" descr="DSC04713.JPG"/>
          <p:cNvPicPr>
            <a:picLocks noChangeAspect="1"/>
          </p:cNvPicPr>
          <p:nvPr/>
        </p:nvPicPr>
        <p:blipFill>
          <a:blip r:embed="rId2" cstate="print"/>
          <a:stretch>
            <a:fillRect/>
          </a:stretch>
        </p:blipFill>
        <p:spPr>
          <a:xfrm>
            <a:off x="2286000" y="838200"/>
            <a:ext cx="4191000" cy="306705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t>Wayne Stinnett  - Publish the first book and forget about it. No amount of networking or advertising sells a first book better than a second one.</a:t>
            </a:r>
          </a:p>
          <a:p>
            <a:endParaRPr lang="en-US" dirty="0" smtClean="0"/>
          </a:p>
          <a:p>
            <a:r>
              <a:rPr lang="en-US" dirty="0" err="1" smtClean="0"/>
              <a:t>Mickel</a:t>
            </a:r>
            <a:r>
              <a:rPr lang="en-US" dirty="0" smtClean="0"/>
              <a:t> Miller - I'm old school, so I still believe content is king despite some self-published authors who manage to sell books of crap content on Amazon. My advice to wannabe indie authors itching to self-publish is to read a couple of good books about writing, especially "On Writing Well" by William Zinsser and "On Writing" by Stephen King. Spend six months or a year rewriting drafts and asking for feedback from successful indie authors. Then hire a professional editor and a professional proofreader before self-publishing -- DO NOT rely on friends and family. </a:t>
            </a:r>
            <a:r>
              <a:rPr lang="en-US" dirty="0" err="1" smtClean="0"/>
              <a:t>Waaaay</a:t>
            </a:r>
            <a:r>
              <a:rPr lang="en-US" dirty="0" smtClean="0"/>
              <a:t> too many writers self-publish content with poor writing and obvious errors.</a:t>
            </a:r>
          </a:p>
          <a:p>
            <a:endParaRPr lang="en-US" dirty="0"/>
          </a:p>
        </p:txBody>
      </p:sp>
      <p:sp>
        <p:nvSpPr>
          <p:cNvPr id="3" name="Title 2"/>
          <p:cNvSpPr>
            <a:spLocks noGrp="1"/>
          </p:cNvSpPr>
          <p:nvPr>
            <p:ph type="title"/>
          </p:nvPr>
        </p:nvSpPr>
        <p:spPr/>
        <p:txBody>
          <a:bodyPr>
            <a:normAutofit fontScale="90000"/>
          </a:bodyPr>
          <a:lstStyle/>
          <a:p>
            <a:pPr algn="ctr"/>
            <a:r>
              <a:rPr lang="en-US" dirty="0" smtClean="0">
                <a:solidFill>
                  <a:schemeClr val="tx1"/>
                </a:solidFill>
              </a:rPr>
              <a:t>What Other Successful Indie Authors Say</a:t>
            </a:r>
            <a:endParaRPr lang="en-US" dirty="0">
              <a:solidFill>
                <a:schemeClr val="tx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65760" lvl="1" indent="-256032">
              <a:spcBef>
                <a:spcPts val="400"/>
              </a:spcBef>
              <a:buSzPct val="68000"/>
              <a:buFont typeface="Wingdings 3"/>
              <a:buChar char=""/>
            </a:pPr>
            <a:r>
              <a:rPr lang="en-US" sz="2100" dirty="0" smtClean="0"/>
              <a:t>John </a:t>
            </a:r>
            <a:r>
              <a:rPr lang="en-US" sz="2100" dirty="0" err="1" smtClean="0"/>
              <a:t>Scherber</a:t>
            </a:r>
            <a:r>
              <a:rPr lang="en-US" sz="2100" dirty="0" smtClean="0"/>
              <a:t> – An American Voice in Mexico - Self-publishing is the open door of the 21</a:t>
            </a:r>
            <a:r>
              <a:rPr lang="en-US" sz="2100" baseline="30000" dirty="0" smtClean="0"/>
              <a:t>st</a:t>
            </a:r>
            <a:r>
              <a:rPr lang="en-US" sz="2100" dirty="0" smtClean="0"/>
              <a:t> century. Walk through it upright. It will bar no one based on gender, age, IQ, country of origin, religion, politics, or any other qualification, even quality of writing. If you believe you are the victim of gender bias in the publishing industry, DO NOT USE THEM. They don’t care about you anyway. In this regard, they have no bias at all, because they don’t care about anyone but themselves. Why pay them 89% of your royalties and yield all control in the process? –www.sanmiguelallendebooks.com</a:t>
            </a:r>
          </a:p>
          <a:p>
            <a:endParaRPr lang="en-US" dirty="0"/>
          </a:p>
        </p:txBody>
      </p:sp>
      <p:sp>
        <p:nvSpPr>
          <p:cNvPr id="3" name="Title 2"/>
          <p:cNvSpPr>
            <a:spLocks noGrp="1"/>
          </p:cNvSpPr>
          <p:nvPr>
            <p:ph type="title"/>
          </p:nvPr>
        </p:nvSpPr>
        <p:spPr/>
        <p:txBody>
          <a:bodyPr>
            <a:normAutofit fontScale="90000"/>
          </a:bodyPr>
          <a:lstStyle/>
          <a:p>
            <a:pPr algn="ctr"/>
            <a:r>
              <a:rPr lang="en-US" dirty="0" smtClean="0">
                <a:solidFill>
                  <a:schemeClr val="tx1"/>
                </a:solidFill>
              </a:rPr>
              <a:t>What Other Successful Indie Authors Say</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This is where you sell your books</a:t>
            </a:r>
          </a:p>
          <a:p>
            <a:r>
              <a:rPr lang="en-US" dirty="0" smtClean="0"/>
              <a:t>Don’t write too frequently</a:t>
            </a:r>
          </a:p>
          <a:p>
            <a:r>
              <a:rPr lang="en-US" dirty="0" smtClean="0"/>
              <a:t>Become OOT (One of Them)</a:t>
            </a:r>
          </a:p>
          <a:p>
            <a:r>
              <a:rPr lang="en-US" dirty="0" smtClean="0"/>
              <a:t>Write to your target market</a:t>
            </a:r>
          </a:p>
          <a:p>
            <a:r>
              <a:rPr lang="en-US" dirty="0" smtClean="0"/>
              <a:t>Loyalty transfer</a:t>
            </a:r>
          </a:p>
          <a:p>
            <a:pPr lvl="1"/>
            <a:r>
              <a:rPr lang="en-US" dirty="0" smtClean="0"/>
              <a:t>John Locke’s blog</a:t>
            </a:r>
          </a:p>
          <a:p>
            <a:r>
              <a:rPr lang="en-US" dirty="0" smtClean="0"/>
              <a:t>Write from the heart</a:t>
            </a:r>
          </a:p>
          <a:p>
            <a:r>
              <a:rPr lang="en-US" dirty="0" smtClean="0"/>
              <a:t>Don’t let it slip away from you</a:t>
            </a:r>
          </a:p>
        </p:txBody>
      </p:sp>
      <p:sp>
        <p:nvSpPr>
          <p:cNvPr id="3" name="Title 2"/>
          <p:cNvSpPr>
            <a:spLocks noGrp="1"/>
          </p:cNvSpPr>
          <p:nvPr>
            <p:ph type="title"/>
          </p:nvPr>
        </p:nvSpPr>
        <p:spPr/>
        <p:txBody>
          <a:bodyPr/>
          <a:lstStyle/>
          <a:p>
            <a:r>
              <a:rPr lang="en-US" dirty="0" smtClean="0">
                <a:solidFill>
                  <a:schemeClr val="tx1"/>
                </a:solidFill>
              </a:rPr>
              <a:t>Blogging</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din on Victory.JPG"/>
          <p:cNvPicPr>
            <a:picLocks noGrp="1" noChangeAspect="1"/>
          </p:cNvPicPr>
          <p:nvPr>
            <p:ph idx="1"/>
          </p:nvPr>
        </p:nvPicPr>
        <p:blipFill>
          <a:blip r:embed="rId2" cstate="print"/>
          <a:stretch>
            <a:fillRect/>
          </a:stretch>
        </p:blipFill>
        <p:spPr>
          <a:xfrm>
            <a:off x="1554692" y="1481138"/>
            <a:ext cx="6034616" cy="4525962"/>
          </a:xfrm>
        </p:spPr>
      </p:pic>
      <p:sp>
        <p:nvSpPr>
          <p:cNvPr id="3" name="Title 2"/>
          <p:cNvSpPr>
            <a:spLocks noGrp="1"/>
          </p:cNvSpPr>
          <p:nvPr>
            <p:ph type="title"/>
          </p:nvPr>
        </p:nvSpPr>
        <p:spPr/>
        <p:txBody>
          <a:bodyPr/>
          <a:lstStyle/>
          <a:p>
            <a:r>
              <a:rPr lang="en-US" dirty="0" smtClean="0">
                <a:solidFill>
                  <a:schemeClr val="tx1"/>
                </a:solidFill>
              </a:rPr>
              <a:t>Great Dane on Board</a:t>
            </a:r>
            <a:endParaRPr lang="en-US" dirty="0">
              <a:solidFill>
                <a:schemeClr val="tx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#1 way to drive (hard copy) sales</a:t>
            </a:r>
          </a:p>
          <a:p>
            <a:r>
              <a:rPr lang="en-US" dirty="0" smtClean="0"/>
              <a:t>Book publishing party</a:t>
            </a:r>
          </a:p>
          <a:p>
            <a:r>
              <a:rPr lang="en-US" dirty="0" smtClean="0"/>
              <a:t>Readings</a:t>
            </a:r>
          </a:p>
          <a:p>
            <a:r>
              <a:rPr lang="en-US" dirty="0" smtClean="0"/>
              <a:t>Book signing parties</a:t>
            </a:r>
          </a:p>
          <a:p>
            <a:r>
              <a:rPr lang="en-US" dirty="0" smtClean="0"/>
              <a:t>Book Clubs</a:t>
            </a:r>
          </a:p>
          <a:p>
            <a:r>
              <a:rPr lang="en-US" dirty="0" smtClean="0"/>
              <a:t>Find your natural market</a:t>
            </a:r>
          </a:p>
          <a:p>
            <a:pPr lvl="1"/>
            <a:r>
              <a:rPr lang="en-US" dirty="0" smtClean="0"/>
              <a:t>Yacht clubs</a:t>
            </a:r>
          </a:p>
          <a:p>
            <a:pPr lvl="1"/>
            <a:r>
              <a:rPr lang="en-US" dirty="0" smtClean="0"/>
              <a:t>Marine stores</a:t>
            </a:r>
          </a:p>
          <a:p>
            <a:pPr lvl="1"/>
            <a:r>
              <a:rPr lang="en-US" dirty="0" smtClean="0"/>
              <a:t>Latino events</a:t>
            </a:r>
          </a:p>
          <a:p>
            <a:pPr lvl="1"/>
            <a:r>
              <a:rPr lang="en-US" dirty="0" smtClean="0"/>
              <a:t>Writers conferences</a:t>
            </a:r>
            <a:endParaRPr lang="en-US" dirty="0"/>
          </a:p>
        </p:txBody>
      </p:sp>
      <p:sp>
        <p:nvSpPr>
          <p:cNvPr id="3" name="Title 2"/>
          <p:cNvSpPr>
            <a:spLocks noGrp="1"/>
          </p:cNvSpPr>
          <p:nvPr>
            <p:ph type="title"/>
          </p:nvPr>
        </p:nvSpPr>
        <p:spPr/>
        <p:txBody>
          <a:bodyPr/>
          <a:lstStyle/>
          <a:p>
            <a:r>
              <a:rPr lang="en-US" dirty="0" smtClean="0">
                <a:solidFill>
                  <a:schemeClr val="tx1"/>
                </a:solidFill>
              </a:rPr>
              <a:t>Personal Appearances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Did I already say this?</a:t>
            </a:r>
          </a:p>
          <a:p>
            <a:r>
              <a:rPr lang="en-US" dirty="0" smtClean="0"/>
              <a:t>You have to blow your own horn</a:t>
            </a:r>
          </a:p>
          <a:p>
            <a:r>
              <a:rPr lang="en-US" dirty="0" smtClean="0"/>
              <a:t>You can’t wait for the market to find to you</a:t>
            </a:r>
          </a:p>
          <a:p>
            <a:r>
              <a:rPr lang="en-US" dirty="0" smtClean="0"/>
              <a:t>Hard work and elbow grease</a:t>
            </a:r>
          </a:p>
          <a:p>
            <a:r>
              <a:rPr lang="en-US" dirty="0" smtClean="0"/>
              <a:t>Don’t ever stop trying</a:t>
            </a:r>
          </a:p>
          <a:p>
            <a:r>
              <a:rPr lang="en-US" dirty="0" smtClean="0"/>
              <a:t>Keep writing</a:t>
            </a:r>
          </a:p>
          <a:p>
            <a:pPr lvl="1"/>
            <a:r>
              <a:rPr lang="en-US" dirty="0" smtClean="0"/>
              <a:t>New books drive old book sales</a:t>
            </a:r>
            <a:endParaRPr lang="en-US" dirty="0"/>
          </a:p>
        </p:txBody>
      </p:sp>
      <p:sp>
        <p:nvSpPr>
          <p:cNvPr id="3" name="Title 2"/>
          <p:cNvSpPr>
            <a:spLocks noGrp="1"/>
          </p:cNvSpPr>
          <p:nvPr>
            <p:ph type="title"/>
          </p:nvPr>
        </p:nvSpPr>
        <p:spPr/>
        <p:txBody>
          <a:bodyPr/>
          <a:lstStyle/>
          <a:p>
            <a:r>
              <a:rPr lang="en-US" dirty="0" smtClean="0">
                <a:solidFill>
                  <a:schemeClr val="tx1"/>
                </a:solidFill>
              </a:rPr>
              <a:t>Never Give Up</a:t>
            </a:r>
            <a:r>
              <a:rPr lang="en-US" dirty="0" smtClean="0"/>
              <a:t>	</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2105755_10153632396233529_8704393409872408047_n.jpg"/>
          <p:cNvPicPr>
            <a:picLocks noGrp="1" noChangeAspect="1"/>
          </p:cNvPicPr>
          <p:nvPr>
            <p:ph idx="1"/>
          </p:nvPr>
        </p:nvPicPr>
        <p:blipFill>
          <a:blip r:embed="rId2" cstate="print"/>
          <a:stretch>
            <a:fillRect/>
          </a:stretch>
        </p:blipFill>
        <p:spPr>
          <a:xfrm>
            <a:off x="1872505" y="1481138"/>
            <a:ext cx="5398990" cy="4525962"/>
          </a:xfrm>
        </p:spPr>
      </p:pic>
      <p:sp>
        <p:nvSpPr>
          <p:cNvPr id="3" name="Title 2"/>
          <p:cNvSpPr>
            <a:spLocks noGrp="1"/>
          </p:cNvSpPr>
          <p:nvPr>
            <p:ph type="title"/>
          </p:nvPr>
        </p:nvSpPr>
        <p:spPr/>
        <p:txBody>
          <a:bodyPr>
            <a:normAutofit fontScale="90000"/>
          </a:bodyPr>
          <a:lstStyle/>
          <a:p>
            <a:pPr algn="ctr"/>
            <a:r>
              <a:rPr lang="en-US" dirty="0" smtClean="0">
                <a:solidFill>
                  <a:schemeClr val="tx1"/>
                </a:solidFill>
              </a:rPr>
              <a:t>Another Author You May have Heard Of</a:t>
            </a:r>
            <a:endParaRPr lang="en-US" dirty="0">
              <a:solidFill>
                <a:schemeClr val="tx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Earl Nightingale</a:t>
            </a:r>
          </a:p>
          <a:p>
            <a:r>
              <a:rPr lang="en-US" dirty="0" smtClean="0"/>
              <a:t>Successful people routinely do things that they don’t enjoy</a:t>
            </a:r>
            <a:endParaRPr lang="en-US" dirty="0"/>
          </a:p>
        </p:txBody>
      </p:sp>
      <p:sp>
        <p:nvSpPr>
          <p:cNvPr id="3" name="Title 2"/>
          <p:cNvSpPr>
            <a:spLocks noGrp="1"/>
          </p:cNvSpPr>
          <p:nvPr>
            <p:ph type="title"/>
          </p:nvPr>
        </p:nvSpPr>
        <p:spPr/>
        <p:txBody>
          <a:bodyPr/>
          <a:lstStyle/>
          <a:p>
            <a:r>
              <a:rPr lang="en-US" dirty="0" smtClean="0"/>
              <a:t>The Strangest Secret</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One of the most successful marketing ideas of all time</a:t>
            </a:r>
          </a:p>
          <a:p>
            <a:r>
              <a:rPr lang="en-US" dirty="0" smtClean="0"/>
              <a:t>Salesman doubled his sales and changed the industry</a:t>
            </a:r>
          </a:p>
          <a:p>
            <a:r>
              <a:rPr lang="en-US" dirty="0" smtClean="0"/>
              <a:t>Wash-Rinse-Repeat</a:t>
            </a:r>
          </a:p>
          <a:p>
            <a:r>
              <a:rPr lang="en-US" dirty="0" smtClean="0"/>
              <a:t>If you want to learn more about marketing, ask SDWI to host my Marketing 101 seminar</a:t>
            </a:r>
            <a:endParaRPr lang="en-US" dirty="0"/>
          </a:p>
        </p:txBody>
      </p:sp>
      <p:sp>
        <p:nvSpPr>
          <p:cNvPr id="3" name="Title 2"/>
          <p:cNvSpPr>
            <a:spLocks noGrp="1"/>
          </p:cNvSpPr>
          <p:nvPr>
            <p:ph type="title"/>
          </p:nvPr>
        </p:nvSpPr>
        <p:spPr/>
        <p:txBody>
          <a:bodyPr/>
          <a:lstStyle/>
          <a:p>
            <a:r>
              <a:rPr lang="en-US" dirty="0" smtClean="0">
                <a:solidFill>
                  <a:schemeClr val="tx1"/>
                </a:solidFill>
              </a:rPr>
              <a:t>Marketing Walk-a-Way</a:t>
            </a:r>
            <a:r>
              <a:rPr lang="en-US" dirty="0" smtClean="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ox(i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ox(in)">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animEffect transition="in" filter="box(in)">
                                      <p:cBhvr>
                                        <p:cTn id="27" dur="500"/>
                                        <p:tgtEl>
                                          <p:spTgt spid="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2">
                                            <p:txEl>
                                              <p:pRg st="1" end="1"/>
                                            </p:txEl>
                                          </p:spTgt>
                                        </p:tgtEl>
                                        <p:attrNameLst>
                                          <p:attrName>style.visibility</p:attrName>
                                        </p:attrNameLst>
                                      </p:cBhvr>
                                      <p:to>
                                        <p:strVal val="visible"/>
                                      </p:to>
                                    </p:set>
                                    <p:animEffect transition="in" filter="box(in)">
                                      <p:cBhvr>
                                        <p:cTn id="32" dur="500"/>
                                        <p:tgtEl>
                                          <p:spTgt spid="2">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2">
                                            <p:txEl>
                                              <p:pRg st="2" end="2"/>
                                            </p:txEl>
                                          </p:spTgt>
                                        </p:tgtEl>
                                        <p:attrNameLst>
                                          <p:attrName>style.visibility</p:attrName>
                                        </p:attrNameLst>
                                      </p:cBhvr>
                                      <p:to>
                                        <p:strVal val="visible"/>
                                      </p:to>
                                    </p:set>
                                    <p:animEffect transition="in" filter="box(in)">
                                      <p:cBhvr>
                                        <p:cTn id="37" dur="500"/>
                                        <p:tgtEl>
                                          <p:spTgt spid="2">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nodeType="clickEffect">
                                  <p:stCondLst>
                                    <p:cond delay="0"/>
                                  </p:stCondLst>
                                  <p:childTnLst>
                                    <p:set>
                                      <p:cBhvr>
                                        <p:cTn id="41" dur="1" fill="hold">
                                          <p:stCondLst>
                                            <p:cond delay="0"/>
                                          </p:stCondLst>
                                        </p:cTn>
                                        <p:tgtEl>
                                          <p:spTgt spid="2">
                                            <p:txEl>
                                              <p:pRg st="3" end="3"/>
                                            </p:txEl>
                                          </p:spTgt>
                                        </p:tgtEl>
                                        <p:attrNameLst>
                                          <p:attrName>style.visibility</p:attrName>
                                        </p:attrNameLst>
                                      </p:cBhvr>
                                      <p:to>
                                        <p:strVal val="visible"/>
                                      </p:to>
                                    </p:set>
                                    <p:animEffect transition="in" filter="box(in)">
                                      <p:cBhvr>
                                        <p:cTn id="4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hlinkClick r:id="rId2"/>
              </a:rPr>
              <a:t>www.pennwallace.com</a:t>
            </a:r>
            <a:endParaRPr lang="en-US" dirty="0" smtClean="0"/>
          </a:p>
          <a:p>
            <a:r>
              <a:rPr lang="en-US" dirty="0" smtClean="0">
                <a:hlinkClick r:id="rId3"/>
              </a:rPr>
              <a:t>penn@pennwallace.com</a:t>
            </a:r>
            <a:endParaRPr lang="en-US" dirty="0" smtClean="0"/>
          </a:p>
          <a:p>
            <a:r>
              <a:rPr lang="en-US" dirty="0" smtClean="0"/>
              <a:t>Sign up for my readers list</a:t>
            </a:r>
          </a:p>
          <a:p>
            <a:pPr lvl="1"/>
            <a:r>
              <a:rPr lang="en-US" dirty="0" smtClean="0"/>
              <a:t>Giving away a copy of Mirror Image for everyone who signs up until December</a:t>
            </a:r>
          </a:p>
          <a:p>
            <a:r>
              <a:rPr lang="en-US" dirty="0" smtClean="0"/>
              <a:t>Watch for my other classes at writers conferences</a:t>
            </a:r>
          </a:p>
          <a:p>
            <a:pPr lvl="1"/>
            <a:r>
              <a:rPr lang="en-US" b="1" u="sng" dirty="0" smtClean="0">
                <a:hlinkClick r:id="rId4"/>
              </a:rPr>
              <a:t>http://www.pennwallace.com/contact-list-landing-page.html</a:t>
            </a:r>
            <a:endParaRPr lang="en-US" dirty="0" smtClean="0"/>
          </a:p>
          <a:p>
            <a:endParaRPr lang="en-US" dirty="0"/>
          </a:p>
        </p:txBody>
      </p:sp>
      <p:sp>
        <p:nvSpPr>
          <p:cNvPr id="3" name="Title 2"/>
          <p:cNvSpPr>
            <a:spLocks noGrp="1"/>
          </p:cNvSpPr>
          <p:nvPr>
            <p:ph type="title"/>
          </p:nvPr>
        </p:nvSpPr>
        <p:spPr/>
        <p:txBody>
          <a:bodyPr/>
          <a:lstStyle/>
          <a:p>
            <a:pPr algn="ctr"/>
            <a:r>
              <a:rPr lang="en-US" dirty="0" smtClean="0"/>
              <a:t>Let’s Stay in Touch</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dirty="0" smtClean="0"/>
              <a:t>On my website at </a:t>
            </a:r>
            <a:r>
              <a:rPr lang="en-US" dirty="0" smtClean="0">
                <a:hlinkClick r:id="rId2"/>
              </a:rPr>
              <a:t>www.pennwallace.com</a:t>
            </a:r>
            <a:endParaRPr lang="en-US" dirty="0" smtClean="0"/>
          </a:p>
          <a:p>
            <a:r>
              <a:rPr lang="en-US" dirty="0" smtClean="0"/>
              <a:t>Click on “More”</a:t>
            </a:r>
          </a:p>
          <a:p>
            <a:pPr lvl="1"/>
            <a:r>
              <a:rPr lang="en-US" dirty="0" smtClean="0"/>
              <a:t>Click on “Writer’s Stuff”</a:t>
            </a:r>
          </a:p>
          <a:p>
            <a:r>
              <a:rPr lang="en-US" dirty="0" smtClean="0"/>
              <a:t>There’s a whole wad of things to help writers</a:t>
            </a:r>
          </a:p>
          <a:p>
            <a:pPr lvl="1"/>
            <a:r>
              <a:rPr lang="en-US" b="1" u="sng" dirty="0" smtClean="0">
                <a:hlinkClick r:id="rId3"/>
              </a:rPr>
              <a:t>Collaborative Indie Publishing</a:t>
            </a:r>
            <a:br>
              <a:rPr lang="en-US" b="1" u="sng" dirty="0" smtClean="0">
                <a:hlinkClick r:id="rId3"/>
              </a:rPr>
            </a:br>
            <a:r>
              <a:rPr lang="en-US" b="1" u="sng" dirty="0" smtClean="0">
                <a:hlinkClick r:id="rId3"/>
              </a:rPr>
              <a:t/>
            </a:r>
            <a:br>
              <a:rPr lang="en-US" b="1" u="sng" dirty="0" smtClean="0">
                <a:hlinkClick r:id="rId3"/>
              </a:rPr>
            </a:br>
            <a:r>
              <a:rPr lang="en-US" b="1" u="sng" dirty="0" smtClean="0">
                <a:hlinkClick r:id="rId3"/>
              </a:rPr>
              <a:t>The Beat Sheet</a:t>
            </a:r>
            <a:r>
              <a:rPr lang="en-US" b="1" dirty="0" smtClean="0"/>
              <a:t> </a:t>
            </a:r>
            <a:br>
              <a:rPr lang="en-US" b="1" dirty="0" smtClean="0"/>
            </a:br>
            <a:r>
              <a:rPr lang="en-US" b="1" dirty="0" smtClean="0"/>
              <a:t/>
            </a:r>
            <a:br>
              <a:rPr lang="en-US" b="1" dirty="0" smtClean="0"/>
            </a:br>
            <a:r>
              <a:rPr lang="en-US" b="1" u="sng" dirty="0" smtClean="0">
                <a:hlinkClick r:id="rId4"/>
              </a:rPr>
              <a:t>Character Sketch Template</a:t>
            </a:r>
            <a:r>
              <a:rPr lang="en-US" b="1" dirty="0" smtClean="0"/>
              <a:t/>
            </a:r>
            <a:br>
              <a:rPr lang="en-US" b="1" dirty="0" smtClean="0"/>
            </a:br>
            <a:r>
              <a:rPr lang="en-US" b="1" dirty="0" smtClean="0"/>
              <a:t/>
            </a:r>
            <a:br>
              <a:rPr lang="en-US" b="1" dirty="0" smtClean="0"/>
            </a:br>
            <a:r>
              <a:rPr lang="en-US" b="1" u="sng" dirty="0" smtClean="0">
                <a:hlinkClick r:id="rId5"/>
              </a:rPr>
              <a:t>Marketing Plan Template</a:t>
            </a:r>
            <a:r>
              <a:rPr lang="en-US" b="1" dirty="0" smtClean="0"/>
              <a:t/>
            </a:r>
            <a:br>
              <a:rPr lang="en-US" b="1" dirty="0" smtClean="0"/>
            </a:br>
            <a:r>
              <a:rPr lang="en-US" dirty="0" smtClean="0"/>
              <a:t/>
            </a:r>
            <a:br>
              <a:rPr lang="en-US" dirty="0" smtClean="0"/>
            </a:br>
            <a:r>
              <a:rPr lang="en-US" b="1" u="sng" dirty="0" smtClean="0">
                <a:hlinkClick r:id="rId6"/>
              </a:rPr>
              <a:t>Writers Journey Outline</a:t>
            </a:r>
            <a:r>
              <a:rPr lang="en-US" b="1" dirty="0" smtClean="0"/>
              <a:t/>
            </a:r>
            <a:br>
              <a:rPr lang="en-US" b="1" dirty="0" smtClean="0"/>
            </a:br>
            <a:r>
              <a:rPr lang="en-US" b="1" dirty="0" smtClean="0"/>
              <a:t/>
            </a:r>
            <a:br>
              <a:rPr lang="en-US" b="1" dirty="0" smtClean="0"/>
            </a:br>
            <a:r>
              <a:rPr lang="en-US" b="1" u="sng" dirty="0" smtClean="0">
                <a:hlinkClick r:id="rId7"/>
              </a:rPr>
              <a:t>Marketing 101 Outline</a:t>
            </a:r>
            <a:r>
              <a:rPr lang="en-US" b="1" dirty="0" smtClean="0"/>
              <a:t/>
            </a:r>
            <a:br>
              <a:rPr lang="en-US" b="1" dirty="0" smtClean="0"/>
            </a:br>
            <a:r>
              <a:rPr lang="en-US" b="1" dirty="0" smtClean="0"/>
              <a:t/>
            </a:r>
            <a:br>
              <a:rPr lang="en-US" b="1" dirty="0" smtClean="0"/>
            </a:br>
            <a:r>
              <a:rPr lang="en-US" b="1" u="sng" dirty="0" smtClean="0">
                <a:hlinkClick r:id="rId8"/>
              </a:rPr>
              <a:t>Marketing 101 PowerPoint</a:t>
            </a:r>
            <a:r>
              <a:rPr lang="en-US" dirty="0" smtClean="0"/>
              <a:t/>
            </a:r>
            <a:br>
              <a:rPr lang="en-US" dirty="0" smtClean="0"/>
            </a:br>
            <a:r>
              <a:rPr lang="en-US" dirty="0" smtClean="0"/>
              <a:t/>
            </a:r>
            <a:br>
              <a:rPr lang="en-US" dirty="0" smtClean="0"/>
            </a:br>
            <a:r>
              <a:rPr lang="en-US" b="1" u="sng" dirty="0" smtClean="0">
                <a:hlinkClick r:id="rId9"/>
              </a:rPr>
              <a:t>Critique Groups</a:t>
            </a:r>
            <a:r>
              <a:rPr lang="en-US" b="1" u="sng" dirty="0" smtClean="0"/>
              <a:t/>
            </a:r>
            <a:br>
              <a:rPr lang="en-US" b="1" u="sng" dirty="0" smtClean="0"/>
            </a:br>
            <a:r>
              <a:rPr lang="en-US" b="1" u="sng" dirty="0" smtClean="0"/>
              <a:t/>
            </a:r>
            <a:br>
              <a:rPr lang="en-US" b="1" u="sng" dirty="0" smtClean="0"/>
            </a:br>
            <a:r>
              <a:rPr lang="en-US" b="1" u="sng" dirty="0" smtClean="0">
                <a:hlinkClick r:id="rId10"/>
              </a:rPr>
              <a:t>Critique Groups </a:t>
            </a:r>
            <a:r>
              <a:rPr lang="en-US" b="1" u="sng" dirty="0" smtClean="0">
                <a:hlinkClick r:id="rId10"/>
              </a:rPr>
              <a:t>PowerPoint</a:t>
            </a:r>
            <a:endParaRPr lang="en-US" dirty="0"/>
          </a:p>
        </p:txBody>
      </p:sp>
      <p:sp>
        <p:nvSpPr>
          <p:cNvPr id="3" name="Title 2"/>
          <p:cNvSpPr>
            <a:spLocks noGrp="1"/>
          </p:cNvSpPr>
          <p:nvPr>
            <p:ph type="title"/>
          </p:nvPr>
        </p:nvSpPr>
        <p:spPr/>
        <p:txBody>
          <a:bodyPr/>
          <a:lstStyle/>
          <a:p>
            <a:pPr algn="ctr"/>
            <a:r>
              <a:rPr lang="en-US" dirty="0" smtClean="0"/>
              <a:t>Seminar Materials</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endParaRPr lang="en-US" dirty="0" smtClean="0"/>
          </a:p>
          <a:p>
            <a:pPr>
              <a:buNone/>
            </a:pPr>
            <a:endParaRPr lang="en-US" dirty="0" smtClean="0"/>
          </a:p>
          <a:p>
            <a:pPr>
              <a:buNone/>
            </a:pPr>
            <a:r>
              <a:rPr lang="en-US" dirty="0" smtClean="0"/>
              <a:t>					</a:t>
            </a:r>
            <a:endParaRPr lang="en-US" sz="9600" dirty="0"/>
          </a:p>
        </p:txBody>
      </p:sp>
      <p:sp>
        <p:nvSpPr>
          <p:cNvPr id="3" name="Title 2"/>
          <p:cNvSpPr>
            <a:spLocks noGrp="1"/>
          </p:cNvSpPr>
          <p:nvPr>
            <p:ph type="title"/>
          </p:nvPr>
        </p:nvSpPr>
        <p:spPr/>
        <p:txBody>
          <a:bodyPr/>
          <a:lstStyle/>
          <a:p>
            <a:r>
              <a:rPr lang="en-US" dirty="0" smtClean="0">
                <a:solidFill>
                  <a:schemeClr val="tx1"/>
                </a:solidFill>
              </a:rPr>
              <a:t>Questions ?</a:t>
            </a:r>
            <a:endParaRPr lang="en-US" dirty="0">
              <a:solidFill>
                <a:schemeClr val="tx1"/>
              </a:solidFill>
            </a:endParaRPr>
          </a:p>
        </p:txBody>
      </p:sp>
      <p:pic>
        <p:nvPicPr>
          <p:cNvPr id="4" name="Picture 3" descr="How much did you eat.JPG"/>
          <p:cNvPicPr>
            <a:picLocks noChangeAspect="1"/>
          </p:cNvPicPr>
          <p:nvPr/>
        </p:nvPicPr>
        <p:blipFill>
          <a:blip r:embed="rId2" cstate="print"/>
          <a:stretch>
            <a:fillRect/>
          </a:stretch>
        </p:blipFill>
        <p:spPr>
          <a:xfrm>
            <a:off x="1371600" y="1219200"/>
            <a:ext cx="6477000" cy="4857750"/>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0" y="304800"/>
            <a:ext cx="8229600" cy="1143000"/>
          </a:xfrm>
        </p:spPr>
        <p:txBody>
          <a:bodyPr>
            <a:normAutofit fontScale="90000"/>
          </a:bodyPr>
          <a:lstStyle/>
          <a:p>
            <a:pPr algn="ctr"/>
            <a:r>
              <a:rPr lang="en-US" dirty="0" smtClean="0">
                <a:solidFill>
                  <a:schemeClr val="tx1"/>
                </a:solidFill>
              </a:rPr>
              <a:t>Thank You</a:t>
            </a:r>
            <a:br>
              <a:rPr lang="en-US" dirty="0" smtClean="0">
                <a:solidFill>
                  <a:schemeClr val="tx1"/>
                </a:solidFill>
              </a:rPr>
            </a:br>
            <a:r>
              <a:rPr lang="en-US" sz="2700" dirty="0" smtClean="0">
                <a:solidFill>
                  <a:schemeClr val="tx1"/>
                </a:solidFill>
              </a:rPr>
              <a:t>www.pennwallace.com</a:t>
            </a:r>
            <a:r>
              <a:rPr lang="en-US" dirty="0" smtClean="0">
                <a:solidFill>
                  <a:schemeClr val="tx1"/>
                </a:solidFill>
              </a:rPr>
              <a:t>	</a:t>
            </a:r>
            <a:endParaRPr lang="en-US" dirty="0">
              <a:solidFill>
                <a:schemeClr val="tx1"/>
              </a:solidFill>
            </a:endParaRPr>
          </a:p>
        </p:txBody>
      </p:sp>
      <p:pic>
        <p:nvPicPr>
          <p:cNvPr id="4" name="Picture 3" descr="ends well.JPG"/>
          <p:cNvPicPr>
            <a:picLocks noChangeAspect="1"/>
          </p:cNvPicPr>
          <p:nvPr/>
        </p:nvPicPr>
        <p:blipFill>
          <a:blip r:embed="rId2" cstate="print"/>
          <a:stretch>
            <a:fillRect/>
          </a:stretch>
        </p:blipFill>
        <p:spPr>
          <a:xfrm>
            <a:off x="1295400" y="1524000"/>
            <a:ext cx="6604000" cy="4953000"/>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3417</TotalTime>
  <Words>2214</Words>
  <Application>Microsoft Office PowerPoint</Application>
  <PresentationFormat>On-screen Show (4:3)</PresentationFormat>
  <Paragraphs>332</Paragraphs>
  <Slides>45</Slides>
  <Notes>2</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Concourse</vt:lpstr>
      <vt:lpstr>Independent Publishing Workshop</vt:lpstr>
      <vt:lpstr>Set Your Cell Phones to “Stun”</vt:lpstr>
      <vt:lpstr>Never Give Up</vt:lpstr>
      <vt:lpstr>Who Is Pendelton C. Wallace?</vt:lpstr>
      <vt:lpstr>My Books</vt:lpstr>
      <vt:lpstr>The Ted Higuera Series</vt:lpstr>
      <vt:lpstr>Catrina Flaherty Mysteries</vt:lpstr>
      <vt:lpstr>The Unvarnished Truth</vt:lpstr>
      <vt:lpstr>Why Do You Write  </vt:lpstr>
      <vt:lpstr>It All Starts With Good Writing</vt:lpstr>
      <vt:lpstr>The World Has Changed</vt:lpstr>
      <vt:lpstr>How to Find an Agent </vt:lpstr>
      <vt:lpstr>Your Agent Pitches Your Book to Editors</vt:lpstr>
      <vt:lpstr>So, A Publisher Bought Your Book</vt:lpstr>
      <vt:lpstr>Be Prepared for Disappointment</vt:lpstr>
      <vt:lpstr>Self-Publishing</vt:lpstr>
      <vt:lpstr>You Must Do Everything Big Publishing Houses Do</vt:lpstr>
      <vt:lpstr>Why Choose One Over The Other?</vt:lpstr>
      <vt:lpstr>Why Choose One Over The Other?</vt:lpstr>
      <vt:lpstr>Over All U.S. Market Sales</vt:lpstr>
      <vt:lpstr>U.S. eBook Sales by Retailer</vt:lpstr>
      <vt:lpstr>Indie Publishing Options</vt:lpstr>
      <vt:lpstr>Know Your Target Market</vt:lpstr>
      <vt:lpstr>Social Media </vt:lpstr>
      <vt:lpstr>Indie Publishing Tips</vt:lpstr>
      <vt:lpstr>Indie Publishing Tips</vt:lpstr>
      <vt:lpstr>Most Important Marketing Tools</vt:lpstr>
      <vt:lpstr>Build A Fan Mailing List</vt:lpstr>
      <vt:lpstr>Reviews </vt:lpstr>
      <vt:lpstr>Post Script  (The Mexican Connection)</vt:lpstr>
      <vt:lpstr>Review Contest</vt:lpstr>
      <vt:lpstr>Put a Dog in Your Book  </vt:lpstr>
      <vt:lpstr>What Other Successful Indie Authors Say</vt:lpstr>
      <vt:lpstr>What Other Successful Indie Authors Say</vt:lpstr>
      <vt:lpstr>Blogging</vt:lpstr>
      <vt:lpstr>Great Dane on Board</vt:lpstr>
      <vt:lpstr>Personal Appearances</vt:lpstr>
      <vt:lpstr>Never Give Up </vt:lpstr>
      <vt:lpstr>Another Author You May have Heard Of</vt:lpstr>
      <vt:lpstr>The Strangest Secret</vt:lpstr>
      <vt:lpstr>Marketing Walk-a-Way </vt:lpstr>
      <vt:lpstr>Let’s Stay in Touch</vt:lpstr>
      <vt:lpstr>Seminar Materials</vt:lpstr>
      <vt:lpstr>Questions ?</vt:lpstr>
      <vt:lpstr>Thank You www.pennwallace.com </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101</dc:title>
  <dc:creator>Penn Wallace</dc:creator>
  <cp:lastModifiedBy>Penn Wallace</cp:lastModifiedBy>
  <cp:revision>66</cp:revision>
  <dcterms:created xsi:type="dcterms:W3CDTF">2012-03-07T13:38:06Z</dcterms:created>
  <dcterms:modified xsi:type="dcterms:W3CDTF">2015-10-19T20:31:58Z</dcterms:modified>
</cp:coreProperties>
</file>