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FA58D09-B55D-4AA7-8E0B-FEC693BF7DC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FE162FD-F47A-4FE5-97E3-DEAC496E1E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Writers Critique Groups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Pendelton</a:t>
            </a:r>
            <a:r>
              <a:rPr lang="en-US" dirty="0" smtClean="0"/>
              <a:t> C. Wallace</a:t>
            </a:r>
          </a:p>
          <a:p>
            <a:r>
              <a:rPr lang="en-US" dirty="0" smtClean="0"/>
              <a:t>www.pennwallace.com</a:t>
            </a:r>
          </a:p>
          <a:p>
            <a:r>
              <a:rPr lang="en-US" dirty="0" smtClean="0"/>
              <a:t>San Diego State University Writers Conference</a:t>
            </a:r>
          </a:p>
          <a:p>
            <a:r>
              <a:rPr lang="en-US" dirty="0" smtClean="0"/>
              <a:t>January 23-25, 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76600" y="1143000"/>
            <a:ext cx="5486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Been writing 12 years</a:t>
            </a:r>
          </a:p>
          <a:p>
            <a:r>
              <a:rPr lang="en-US" dirty="0" smtClean="0"/>
              <a:t>Been in several writing groups</a:t>
            </a:r>
          </a:p>
          <a:p>
            <a:r>
              <a:rPr lang="en-US" dirty="0" smtClean="0"/>
              <a:t>Learned what does and doesn’t work for me</a:t>
            </a:r>
          </a:p>
          <a:p>
            <a:r>
              <a:rPr lang="en-US" dirty="0" smtClean="0"/>
              <a:t>Presented this workshop several times at various conferences</a:t>
            </a:r>
          </a:p>
          <a:p>
            <a:r>
              <a:rPr lang="en-US" dirty="0" smtClean="0"/>
              <a:t>Published 5 books</a:t>
            </a:r>
          </a:p>
          <a:p>
            <a:r>
              <a:rPr lang="en-US" dirty="0" smtClean="0"/>
              <a:t>Next book due out this summer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Captain Penn Wallace	</a:t>
            </a:r>
            <a:endParaRPr lang="en-US" dirty="0"/>
          </a:p>
        </p:txBody>
      </p:sp>
      <p:pic>
        <p:nvPicPr>
          <p:cNvPr id="4" name="Picture 3" descr="Business Card Af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19200"/>
            <a:ext cx="280035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ue-water-cv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600200"/>
            <a:ext cx="2227135" cy="343993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Unrelated Books</a:t>
            </a:r>
            <a:endParaRPr lang="en-US" dirty="0"/>
          </a:p>
        </p:txBody>
      </p:sp>
      <p:pic>
        <p:nvPicPr>
          <p:cNvPr id="5" name="Picture 4" descr="front 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2743200"/>
            <a:ext cx="228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 Inside Passage Co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2006559" cy="30146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Ted </a:t>
            </a:r>
            <a:r>
              <a:rPr lang="en-US" dirty="0" err="1" smtClean="0"/>
              <a:t>Higuera</a:t>
            </a:r>
            <a:r>
              <a:rPr lang="en-US" dirty="0" smtClean="0"/>
              <a:t> Series</a:t>
            </a:r>
            <a:endParaRPr lang="en-US" dirty="0"/>
          </a:p>
        </p:txBody>
      </p:sp>
      <p:pic>
        <p:nvPicPr>
          <p:cNvPr id="5" name="Picture 4" descr="Hacker for Hire 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2209800"/>
            <a:ext cx="1981199" cy="2976560"/>
          </a:xfrm>
          <a:prstGeom prst="rect">
            <a:avLst/>
          </a:prstGeom>
        </p:spPr>
      </p:pic>
      <p:pic>
        <p:nvPicPr>
          <p:cNvPr id="6" name="Picture 5" descr="The Mexican Connection Cov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3429000"/>
            <a:ext cx="1981200" cy="2976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500" y="1658144"/>
            <a:ext cx="3429000" cy="41719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Seas Mysteries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0" y="1371600"/>
            <a:ext cx="5181600" cy="4559491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Try </a:t>
            </a:r>
            <a:r>
              <a:rPr lang="en-US" sz="2800" dirty="0" smtClean="0"/>
              <a:t>to find people who are better/more experienced than you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It’s </a:t>
            </a:r>
            <a:r>
              <a:rPr lang="en-US" sz="2800" dirty="0" smtClean="0"/>
              <a:t>like playing tennis, you only get better by playing with better </a:t>
            </a:r>
            <a:r>
              <a:rPr lang="en-US" sz="2800" dirty="0" smtClean="0"/>
              <a:t>players</a:t>
            </a:r>
          </a:p>
          <a:p>
            <a:endParaRPr lang="en-US" sz="2800" dirty="0" smtClean="0"/>
          </a:p>
          <a:p>
            <a:r>
              <a:rPr lang="en-US" sz="2800" dirty="0" smtClean="0"/>
              <a:t>Have thick skin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Most Important Tool in your Tool Box</a:t>
            </a:r>
            <a:endParaRPr lang="en-US" dirty="0"/>
          </a:p>
        </p:txBody>
      </p:sp>
      <p:pic>
        <p:nvPicPr>
          <p:cNvPr id="4" name="Picture 3" descr="Toolbo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828800"/>
            <a:ext cx="29718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7600" y="1371600"/>
            <a:ext cx="5029200" cy="4559491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Mutual </a:t>
            </a:r>
            <a:r>
              <a:rPr lang="en-US" sz="2800" dirty="0" smtClean="0"/>
              <a:t>support</a:t>
            </a:r>
          </a:p>
          <a:p>
            <a:endParaRPr lang="en-US" sz="2800" dirty="0" smtClean="0"/>
          </a:p>
          <a:p>
            <a:r>
              <a:rPr lang="en-US" sz="2800" dirty="0" smtClean="0"/>
              <a:t>Learn </a:t>
            </a:r>
            <a:r>
              <a:rPr lang="en-US" sz="2800" dirty="0" smtClean="0"/>
              <a:t>and grow as a writer</a:t>
            </a:r>
          </a:p>
          <a:p>
            <a:endParaRPr lang="en-US" sz="2800" dirty="0" smtClean="0"/>
          </a:p>
          <a:p>
            <a:r>
              <a:rPr lang="en-US" sz="2800" dirty="0" smtClean="0"/>
              <a:t>Social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Help </a:t>
            </a:r>
            <a:r>
              <a:rPr lang="en-US" sz="2800" dirty="0" smtClean="0"/>
              <a:t>other writers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You Want to be in a Critique Group?</a:t>
            </a:r>
            <a:endParaRPr lang="en-US" dirty="0"/>
          </a:p>
        </p:txBody>
      </p:sp>
      <p:pic>
        <p:nvPicPr>
          <p:cNvPr id="4" name="Picture 3" descr="Support-Grou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3123929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Provide </a:t>
            </a:r>
            <a:r>
              <a:rPr lang="en-US" sz="2800" dirty="0" smtClean="0"/>
              <a:t>deadline to keep you </a:t>
            </a:r>
            <a:r>
              <a:rPr lang="en-US" sz="2800" dirty="0" smtClean="0"/>
              <a:t>working</a:t>
            </a:r>
          </a:p>
          <a:p>
            <a:r>
              <a:rPr lang="en-US" sz="2800" dirty="0" smtClean="0"/>
              <a:t>Motivation </a:t>
            </a:r>
            <a:r>
              <a:rPr lang="en-US" sz="2800" dirty="0" smtClean="0"/>
              <a:t>and </a:t>
            </a:r>
            <a:r>
              <a:rPr lang="en-US" sz="2800" dirty="0" smtClean="0"/>
              <a:t>Inspiration</a:t>
            </a:r>
          </a:p>
          <a:p>
            <a:r>
              <a:rPr lang="en-US" sz="2800" dirty="0" smtClean="0"/>
              <a:t>You </a:t>
            </a:r>
            <a:r>
              <a:rPr lang="en-US" sz="2800" dirty="0" smtClean="0"/>
              <a:t>get quick and easy feedback</a:t>
            </a:r>
          </a:p>
          <a:p>
            <a:r>
              <a:rPr lang="en-US" sz="2800" dirty="0" smtClean="0"/>
              <a:t>Critiquing </a:t>
            </a:r>
            <a:r>
              <a:rPr lang="en-US" sz="2800" dirty="0" smtClean="0"/>
              <a:t>other’s writing helps you understand what works and what doesn’t</a:t>
            </a:r>
          </a:p>
          <a:p>
            <a:r>
              <a:rPr lang="en-US" sz="2800" dirty="0" smtClean="0"/>
              <a:t>Meet </a:t>
            </a:r>
            <a:r>
              <a:rPr lang="en-US" sz="2800" dirty="0" smtClean="0"/>
              <a:t>and make friends with local writers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Can a Critique Group do For You?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Provide validation</a:t>
            </a:r>
          </a:p>
          <a:p>
            <a:pPr lvl="2"/>
            <a:r>
              <a:rPr lang="en-US" sz="2400" dirty="0" smtClean="0"/>
              <a:t>Don’t expect to be told you’re a great writer</a:t>
            </a:r>
          </a:p>
          <a:p>
            <a:pPr lvl="2"/>
            <a:r>
              <a:rPr lang="en-US" sz="2400" dirty="0" smtClean="0"/>
              <a:t>Don’t expect to be told how to become a great writer</a:t>
            </a:r>
          </a:p>
          <a:p>
            <a:r>
              <a:rPr lang="en-US" sz="2800" dirty="0" smtClean="0"/>
              <a:t>Line editing</a:t>
            </a:r>
          </a:p>
          <a:p>
            <a:pPr lvl="2"/>
            <a:r>
              <a:rPr lang="en-US" sz="2400" dirty="0" smtClean="0"/>
              <a:t>Group should focus on theme, clarity, character development, flow, etc</a:t>
            </a:r>
          </a:p>
          <a:p>
            <a:r>
              <a:rPr lang="en-US" sz="2800" dirty="0" smtClean="0"/>
              <a:t>Proof you have talent</a:t>
            </a:r>
          </a:p>
          <a:p>
            <a:pPr lvl="2"/>
            <a:r>
              <a:rPr lang="en-US" sz="2400" dirty="0" smtClean="0"/>
              <a:t>Talent is over rated	</a:t>
            </a:r>
          </a:p>
          <a:p>
            <a:r>
              <a:rPr lang="en-US" sz="2800" dirty="0" smtClean="0"/>
              <a:t>A </a:t>
            </a:r>
            <a:r>
              <a:rPr lang="en-US" sz="2800" dirty="0" smtClean="0"/>
              <a:t>place to vent frustrations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 Critique Group Can’t do For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1400" y="1600200"/>
            <a:ext cx="5562600" cy="372129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2500 words every two weeks (I’d prefer weekly)</a:t>
            </a:r>
          </a:p>
          <a:p>
            <a:r>
              <a:rPr lang="en-US" sz="2800" dirty="0" smtClean="0"/>
              <a:t>Sent your submission by Sunday for Wednesday meeting</a:t>
            </a:r>
          </a:p>
          <a:p>
            <a:r>
              <a:rPr lang="en-US" sz="2800" dirty="0" smtClean="0"/>
              <a:t>Edit and critique work on paper before you come to meeting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Our Group Works</a:t>
            </a:r>
            <a:endParaRPr lang="en-US" dirty="0"/>
          </a:p>
        </p:txBody>
      </p:sp>
      <p:pic>
        <p:nvPicPr>
          <p:cNvPr id="4" name="Picture 3" descr="Penn's boat 0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76400"/>
            <a:ext cx="294640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29000" y="1752600"/>
            <a:ext cx="53340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Read your selection (or have it read) out loud</a:t>
            </a:r>
          </a:p>
          <a:p>
            <a:r>
              <a:rPr lang="en-US" sz="2800" dirty="0" smtClean="0"/>
              <a:t>Listen to others critiques</a:t>
            </a:r>
          </a:p>
          <a:p>
            <a:r>
              <a:rPr lang="en-US" sz="2800" dirty="0" smtClean="0"/>
              <a:t>Thank participants for their input</a:t>
            </a:r>
          </a:p>
          <a:p>
            <a:r>
              <a:rPr lang="en-US" sz="2800" dirty="0" smtClean="0"/>
              <a:t>Special stuff</a:t>
            </a:r>
          </a:p>
          <a:p>
            <a:pPr lvl="2"/>
            <a:r>
              <a:rPr lang="en-US" sz="2400" dirty="0" smtClean="0"/>
              <a:t>Quarterly retreats</a:t>
            </a:r>
          </a:p>
          <a:p>
            <a:pPr lvl="2"/>
            <a:r>
              <a:rPr lang="en-US" sz="2400" dirty="0" smtClean="0"/>
              <a:t>Group presentations</a:t>
            </a:r>
          </a:p>
          <a:p>
            <a:pPr lvl="2"/>
            <a:r>
              <a:rPr lang="en-US" sz="2400" dirty="0" smtClean="0"/>
              <a:t>Social events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Our Group Works</a:t>
            </a:r>
            <a:endParaRPr lang="en-US" dirty="0"/>
          </a:p>
        </p:txBody>
      </p:sp>
      <p:pic>
        <p:nvPicPr>
          <p:cNvPr id="4" name="Content Placeholder 3" descr="Penn's boat 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752600"/>
            <a:ext cx="31496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1400" y="1600200"/>
            <a:ext cx="5334000" cy="34290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The purpose of critique is to provide useful information and feedback without deflating the writer’s ego</a:t>
            </a:r>
          </a:p>
          <a:p>
            <a:r>
              <a:rPr lang="en-US" sz="2800" dirty="0" smtClean="0"/>
              <a:t>Be helpful and inspiring</a:t>
            </a:r>
          </a:p>
          <a:p>
            <a:r>
              <a:rPr lang="en-US" sz="2800" dirty="0" smtClean="0"/>
              <a:t>Use sandwich technique</a:t>
            </a:r>
          </a:p>
          <a:p>
            <a:r>
              <a:rPr lang="en-US" sz="2800" dirty="0" smtClean="0"/>
              <a:t>Tell </a:t>
            </a:r>
            <a:r>
              <a:rPr lang="en-US" sz="2800" dirty="0" smtClean="0"/>
              <a:t>what works and what doesn’t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Critique</a:t>
            </a:r>
            <a:endParaRPr lang="en-US" dirty="0"/>
          </a:p>
        </p:txBody>
      </p:sp>
      <p:pic>
        <p:nvPicPr>
          <p:cNvPr id="4" name="Picture 3" descr="DSC048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752600"/>
            <a:ext cx="31496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76600" y="1524000"/>
            <a:ext cx="5638800" cy="3645091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Keep an open mind</a:t>
            </a:r>
          </a:p>
          <a:p>
            <a:r>
              <a:rPr lang="en-US" sz="2800" dirty="0" smtClean="0"/>
              <a:t>Be honest</a:t>
            </a:r>
          </a:p>
          <a:p>
            <a:r>
              <a:rPr lang="en-US" sz="2800" dirty="0" smtClean="0"/>
              <a:t>Take notes of </a:t>
            </a:r>
            <a:r>
              <a:rPr lang="en-US" sz="2800" dirty="0" smtClean="0"/>
              <a:t>comments on your manuscript</a:t>
            </a:r>
          </a:p>
          <a:p>
            <a:r>
              <a:rPr lang="en-US" sz="2800" dirty="0" smtClean="0"/>
              <a:t>Make notes on other’s </a:t>
            </a:r>
            <a:r>
              <a:rPr lang="en-US" sz="2800" dirty="0" smtClean="0"/>
              <a:t>manuscripts</a:t>
            </a:r>
            <a:endParaRPr lang="en-US" sz="2800" dirty="0" smtClean="0"/>
          </a:p>
          <a:p>
            <a:r>
              <a:rPr lang="en-US" sz="2800" dirty="0" smtClean="0"/>
              <a:t>Tell how you reacted to piece, how it made you feel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Critique </a:t>
            </a:r>
            <a:endParaRPr lang="en-US" dirty="0"/>
          </a:p>
        </p:txBody>
      </p:sp>
      <p:pic>
        <p:nvPicPr>
          <p:cNvPr id="4" name="Picture 3" descr="DSC048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27432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0" y="1371600"/>
            <a:ext cx="5181600" cy="4559491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You may have to try several to find the one that’s right for you</a:t>
            </a:r>
          </a:p>
          <a:p>
            <a:r>
              <a:rPr lang="en-US" sz="2800" dirty="0" smtClean="0"/>
              <a:t>Craig’s List</a:t>
            </a:r>
          </a:p>
          <a:p>
            <a:r>
              <a:rPr lang="en-US" sz="2800" dirty="0" smtClean="0"/>
              <a:t>Meet up groups</a:t>
            </a:r>
          </a:p>
          <a:p>
            <a:r>
              <a:rPr lang="en-US" sz="2800" dirty="0" smtClean="0"/>
              <a:t>Writers conferences</a:t>
            </a:r>
          </a:p>
          <a:p>
            <a:r>
              <a:rPr lang="en-US" sz="2800" dirty="0" smtClean="0"/>
              <a:t>Create an eye-catching flyer </a:t>
            </a:r>
          </a:p>
          <a:p>
            <a:r>
              <a:rPr lang="en-US" sz="2800" dirty="0" smtClean="0"/>
              <a:t>Post </a:t>
            </a:r>
            <a:r>
              <a:rPr lang="en-US" sz="2800" dirty="0" smtClean="0"/>
              <a:t>notices and run ads</a:t>
            </a:r>
          </a:p>
          <a:p>
            <a:r>
              <a:rPr lang="en-US" sz="3000" dirty="0" smtClean="0"/>
              <a:t>Local </a:t>
            </a:r>
            <a:r>
              <a:rPr lang="en-US" sz="3000" dirty="0" smtClean="0"/>
              <a:t>online </a:t>
            </a:r>
            <a:r>
              <a:rPr lang="en-US" sz="3000" dirty="0" smtClean="0"/>
              <a:t>communities</a:t>
            </a:r>
            <a:endParaRPr lang="en-US" sz="3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 Group</a:t>
            </a:r>
            <a:endParaRPr lang="en-US" dirty="0"/>
          </a:p>
        </p:txBody>
      </p:sp>
      <p:pic>
        <p:nvPicPr>
          <p:cNvPr id="4" name="Picture 3" descr="ship-s-compass-158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447800"/>
            <a:ext cx="32004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19400" y="1524000"/>
            <a:ext cx="6096000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Network</a:t>
            </a:r>
          </a:p>
          <a:p>
            <a:r>
              <a:rPr lang="en-US" sz="2800" dirty="0" smtClean="0"/>
              <a:t>Join </a:t>
            </a:r>
            <a:r>
              <a:rPr lang="en-US" sz="2800" dirty="0" smtClean="0"/>
              <a:t>classes</a:t>
            </a:r>
          </a:p>
          <a:p>
            <a:r>
              <a:rPr lang="en-US" sz="2800" dirty="0" smtClean="0"/>
              <a:t>Read </a:t>
            </a:r>
            <a:r>
              <a:rPr lang="en-US" sz="2800" dirty="0" smtClean="0"/>
              <a:t>writing publications and post notices there</a:t>
            </a:r>
          </a:p>
          <a:p>
            <a:r>
              <a:rPr lang="en-US" sz="2800" dirty="0" smtClean="0"/>
              <a:t>Contact </a:t>
            </a:r>
            <a:r>
              <a:rPr lang="en-US" sz="2800" dirty="0" smtClean="0"/>
              <a:t>places that offer writing classes </a:t>
            </a:r>
          </a:p>
          <a:p>
            <a:pPr lvl="1"/>
            <a:r>
              <a:rPr lang="en-US" sz="2600" dirty="0" smtClean="0"/>
              <a:t>Community Colleges</a:t>
            </a:r>
          </a:p>
          <a:p>
            <a:pPr lvl="1"/>
            <a:r>
              <a:rPr lang="en-US" sz="2600" dirty="0" smtClean="0"/>
              <a:t>Parks &amp; Recreation Departments</a:t>
            </a:r>
          </a:p>
          <a:p>
            <a:pPr lvl="1"/>
            <a:r>
              <a:rPr lang="en-US" sz="2600" dirty="0" smtClean="0"/>
              <a:t>Ask writing teachers to inform their students about your group.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 Group</a:t>
            </a:r>
            <a:endParaRPr lang="en-US" dirty="0"/>
          </a:p>
        </p:txBody>
      </p:sp>
      <p:pic>
        <p:nvPicPr>
          <p:cNvPr id="4" name="Picture 3" descr="10269759-pot-full-of-gold-coins-isolated-on-white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26670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How often do they meet?</a:t>
            </a:r>
          </a:p>
          <a:p>
            <a:r>
              <a:rPr lang="en-US" sz="2800" dirty="0" smtClean="0"/>
              <a:t>How long are meetings?</a:t>
            </a:r>
          </a:p>
          <a:p>
            <a:r>
              <a:rPr lang="en-US" sz="2800" dirty="0" smtClean="0"/>
              <a:t>How is critique handled?</a:t>
            </a:r>
          </a:p>
          <a:p>
            <a:r>
              <a:rPr lang="en-US" sz="2800" dirty="0" smtClean="0"/>
              <a:t>Do you read your work in the group </a:t>
            </a:r>
            <a:r>
              <a:rPr lang="en-US" sz="2800" dirty="0" smtClean="0"/>
              <a:t>meeting</a:t>
            </a:r>
            <a:r>
              <a:rPr lang="en-US" sz="2800" dirty="0" smtClean="0"/>
              <a:t>?</a:t>
            </a:r>
          </a:p>
          <a:p>
            <a:r>
              <a:rPr lang="en-US" sz="2800" dirty="0" smtClean="0"/>
              <a:t>Do you submit ahead of time or do critique in the meeting?</a:t>
            </a:r>
          </a:p>
          <a:p>
            <a:r>
              <a:rPr lang="en-US" sz="2800" dirty="0" smtClean="0"/>
              <a:t>How many people in group? </a:t>
            </a:r>
          </a:p>
          <a:p>
            <a:r>
              <a:rPr lang="en-US" sz="2800" dirty="0" smtClean="0"/>
              <a:t>Level of experience writing?</a:t>
            </a:r>
          </a:p>
          <a:p>
            <a:r>
              <a:rPr lang="en-US" sz="2800" dirty="0" smtClean="0"/>
              <a:t>Where does the group meet?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Group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Make up of Group</a:t>
            </a:r>
          </a:p>
          <a:p>
            <a:r>
              <a:rPr lang="en-US" sz="2800" dirty="0" smtClean="0"/>
              <a:t>Logistics-decisions </a:t>
            </a:r>
            <a:r>
              <a:rPr lang="en-US" sz="2800" dirty="0" smtClean="0"/>
              <a:t>to </a:t>
            </a:r>
            <a:r>
              <a:rPr lang="en-US" sz="2800" dirty="0" smtClean="0"/>
              <a:t>make</a:t>
            </a:r>
            <a:endParaRPr lang="en-US" sz="2800" dirty="0" smtClean="0"/>
          </a:p>
          <a:p>
            <a:r>
              <a:rPr lang="en-US" sz="2800" dirty="0" smtClean="0"/>
              <a:t>Running a group</a:t>
            </a:r>
          </a:p>
          <a:p>
            <a:r>
              <a:rPr lang="en-US" sz="2800" dirty="0" smtClean="0"/>
              <a:t>What </a:t>
            </a:r>
            <a:r>
              <a:rPr lang="en-US" sz="2800" dirty="0" smtClean="0"/>
              <a:t>you’ll do when you meet</a:t>
            </a:r>
          </a:p>
          <a:p>
            <a:r>
              <a:rPr lang="en-US" sz="2800" dirty="0" smtClean="0"/>
              <a:t>Handling </a:t>
            </a:r>
            <a:r>
              <a:rPr lang="en-US" sz="2800" dirty="0" smtClean="0"/>
              <a:t>Manuscripts-Decisions To Make </a:t>
            </a:r>
            <a:endParaRPr lang="en-US" sz="2800" dirty="0" smtClean="0"/>
          </a:p>
          <a:p>
            <a:pPr lvl="1"/>
            <a:r>
              <a:rPr lang="en-US" sz="2400" dirty="0" smtClean="0"/>
              <a:t>Number of words/pages</a:t>
            </a:r>
          </a:p>
          <a:p>
            <a:pPr lvl="1"/>
            <a:r>
              <a:rPr lang="en-US" sz="2400" dirty="0" smtClean="0"/>
              <a:t>How much time for each member</a:t>
            </a:r>
          </a:p>
          <a:p>
            <a:pPr lvl="1"/>
            <a:r>
              <a:rPr lang="en-US" sz="2400" dirty="0" smtClean="0"/>
              <a:t>Read aloud or silently</a:t>
            </a:r>
          </a:p>
          <a:p>
            <a:pPr lvl="1"/>
            <a:r>
              <a:rPr lang="en-US" sz="2400" dirty="0" smtClean="0"/>
              <a:t>Read in advance</a:t>
            </a:r>
          </a:p>
          <a:p>
            <a:pPr lvl="1"/>
            <a:r>
              <a:rPr lang="en-US" sz="2400" dirty="0" smtClean="0"/>
              <a:t>Timekeeper</a:t>
            </a:r>
            <a:endParaRPr lang="en-US" sz="2400" dirty="0" smtClean="0"/>
          </a:p>
          <a:p>
            <a:pPr lvl="2"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Group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29000" y="1600200"/>
            <a:ext cx="5486400" cy="4572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Ask for writing samples</a:t>
            </a:r>
          </a:p>
          <a:p>
            <a:r>
              <a:rPr lang="en-US" sz="2800" dirty="0" smtClean="0"/>
              <a:t>Meet and talk in informal atmosphere before asking to do critiques</a:t>
            </a:r>
          </a:p>
          <a:p>
            <a:r>
              <a:rPr lang="en-US" sz="2800" dirty="0" smtClean="0"/>
              <a:t>Agree to rules up front – put them in writing</a:t>
            </a:r>
          </a:p>
          <a:p>
            <a:r>
              <a:rPr lang="en-US" sz="2800" dirty="0" smtClean="0"/>
              <a:t>Start small and add a person or two at a time</a:t>
            </a:r>
          </a:p>
          <a:p>
            <a:r>
              <a:rPr lang="en-US" sz="2800" dirty="0" smtClean="0"/>
              <a:t>Audition new members – they come as “guests writers”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 Your Own</a:t>
            </a:r>
            <a:endParaRPr lang="en-US" dirty="0"/>
          </a:p>
        </p:txBody>
      </p:sp>
      <p:pic>
        <p:nvPicPr>
          <p:cNvPr id="4" name="Picture 3" descr="670px-Roll-a-Cigarette-Step-4-Version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676400"/>
            <a:ext cx="3035704" cy="1708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95600" y="1524000"/>
            <a:ext cx="6248400" cy="411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Don’t let one person destroy your group</a:t>
            </a:r>
          </a:p>
          <a:p>
            <a:r>
              <a:rPr lang="en-US" sz="2800" dirty="0" smtClean="0"/>
              <a:t>Is this just your problem or is everyone else in group bothered?</a:t>
            </a:r>
          </a:p>
          <a:p>
            <a:r>
              <a:rPr lang="en-US" sz="2800" dirty="0" smtClean="0"/>
              <a:t>Take person aside and give them feedback</a:t>
            </a:r>
          </a:p>
          <a:p>
            <a:r>
              <a:rPr lang="en-US" sz="2800" dirty="0" smtClean="0"/>
              <a:t>When all else fails, ask them to leave the group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Dealing With Personality Conflicts</a:t>
            </a:r>
            <a:endParaRPr lang="en-US" dirty="0"/>
          </a:p>
        </p:txBody>
      </p:sp>
      <p:pic>
        <p:nvPicPr>
          <p:cNvPr id="4" name="Picture 3" descr="Confli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2359742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Be a Considerate Member</a:t>
            </a:r>
          </a:p>
          <a:p>
            <a:r>
              <a:rPr lang="en-US" sz="2800" dirty="0" smtClean="0"/>
              <a:t>Read </a:t>
            </a:r>
            <a:r>
              <a:rPr lang="en-US" sz="2800" dirty="0" smtClean="0"/>
              <a:t>Aloud</a:t>
            </a:r>
          </a:p>
          <a:p>
            <a:r>
              <a:rPr lang="en-US" sz="2800" dirty="0" smtClean="0"/>
              <a:t>Bring </a:t>
            </a:r>
            <a:r>
              <a:rPr lang="en-US" sz="2800" dirty="0" smtClean="0"/>
              <a:t>copies</a:t>
            </a:r>
          </a:p>
          <a:p>
            <a:r>
              <a:rPr lang="en-US" sz="2800" dirty="0" smtClean="0"/>
              <a:t>Set </a:t>
            </a:r>
            <a:r>
              <a:rPr lang="en-US" sz="2800" dirty="0" smtClean="0"/>
              <a:t>a time Limit and a time keeper if needed</a:t>
            </a:r>
          </a:p>
          <a:p>
            <a:r>
              <a:rPr lang="en-US" sz="2800" dirty="0" smtClean="0"/>
              <a:t>Keep </a:t>
            </a:r>
            <a:r>
              <a:rPr lang="en-US" sz="2800" dirty="0" smtClean="0"/>
              <a:t>the group small</a:t>
            </a:r>
          </a:p>
          <a:p>
            <a:r>
              <a:rPr lang="en-US" sz="2800" dirty="0" smtClean="0"/>
              <a:t>Ask </a:t>
            </a:r>
            <a:r>
              <a:rPr lang="en-US" sz="2800" dirty="0" smtClean="0"/>
              <a:t>what the author wants from the critique</a:t>
            </a:r>
          </a:p>
          <a:p>
            <a:r>
              <a:rPr lang="en-US" sz="2800" dirty="0" smtClean="0"/>
              <a:t>Require </a:t>
            </a:r>
            <a:r>
              <a:rPr lang="en-US" sz="2800" dirty="0" smtClean="0"/>
              <a:t>a commitment</a:t>
            </a:r>
          </a:p>
          <a:p>
            <a:r>
              <a:rPr lang="en-US" sz="2800" dirty="0" smtClean="0"/>
              <a:t>Keep </a:t>
            </a:r>
            <a:r>
              <a:rPr lang="en-US" sz="2800" dirty="0" smtClean="0"/>
              <a:t>an open mind</a:t>
            </a:r>
          </a:p>
          <a:p>
            <a:r>
              <a:rPr lang="en-US" sz="2800" dirty="0" smtClean="0"/>
              <a:t>Do </a:t>
            </a:r>
            <a:r>
              <a:rPr lang="en-US" sz="2800" dirty="0" smtClean="0"/>
              <a:t>not take criticism personally</a:t>
            </a:r>
          </a:p>
          <a:p>
            <a:r>
              <a:rPr lang="en-US" sz="2800" dirty="0" smtClean="0"/>
              <a:t>Don’t </a:t>
            </a:r>
            <a:r>
              <a:rPr lang="en-US" sz="2800" dirty="0" smtClean="0"/>
              <a:t>be defensive </a:t>
            </a:r>
          </a:p>
          <a:p>
            <a:r>
              <a:rPr lang="en-US" sz="2800" dirty="0" smtClean="0"/>
              <a:t>It’s </a:t>
            </a:r>
            <a:r>
              <a:rPr lang="en-US" sz="2800" dirty="0" smtClean="0"/>
              <a:t>up to the writer to decide what advice he/she will take</a:t>
            </a:r>
          </a:p>
          <a:p>
            <a:r>
              <a:rPr lang="en-US" sz="2800" dirty="0" smtClean="0"/>
              <a:t>Sometimes, when several people have the same reaction, you need to listen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</a:t>
            </a:r>
            <a:r>
              <a:rPr lang="en-US" dirty="0" err="1" smtClean="0"/>
              <a:t>Sucess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When you don’t feel like going—go anyway!  You never know when your muse will appear.  </a:t>
            </a:r>
          </a:p>
          <a:p>
            <a:r>
              <a:rPr lang="en-US" sz="2800" dirty="0" smtClean="0"/>
              <a:t>If you don’t have anything to present—go anyway! Sometimes you get as much or more from critiquing others.</a:t>
            </a:r>
          </a:p>
          <a:p>
            <a:r>
              <a:rPr lang="en-US" sz="2800" dirty="0" smtClean="0"/>
              <a:t>When you shouldn’t go-- If you have had such a rough week/month that you know you will only feel like venting your frustrations on others, stay home.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Stick With 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91000" y="1295400"/>
            <a:ext cx="4495800" cy="2862072"/>
          </a:xfrm>
        </p:spPr>
        <p:txBody>
          <a:bodyPr>
            <a:normAutofit/>
          </a:bodyPr>
          <a:lstStyle/>
          <a:p>
            <a:r>
              <a:rPr lang="en-US" dirty="0" smtClean="0"/>
              <a:t>I’d love to help you set up your group in San Diego area</a:t>
            </a:r>
          </a:p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</a:t>
            </a:r>
          </a:p>
          <a:p>
            <a:r>
              <a:rPr lang="en-US" dirty="0" smtClean="0"/>
              <a:t>www.pennwallace.com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		</a:t>
            </a:r>
            <a:endParaRPr lang="en-US" dirty="0"/>
          </a:p>
        </p:txBody>
      </p:sp>
      <p:pic>
        <p:nvPicPr>
          <p:cNvPr id="4" name="Picture 3" descr="DSC024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143000"/>
            <a:ext cx="348615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220</TotalTime>
  <Words>774</Words>
  <Application>Microsoft Office PowerPoint</Application>
  <PresentationFormat>On-screen Show (4:3)</PresentationFormat>
  <Paragraphs>138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Writers Critique Groups</vt:lpstr>
      <vt:lpstr>Captain Penn Wallace </vt:lpstr>
      <vt:lpstr>Two Unrelated Books</vt:lpstr>
      <vt:lpstr>Ted Higuera Series</vt:lpstr>
      <vt:lpstr>Seven Seas Mysteries</vt:lpstr>
      <vt:lpstr>The Most Important Tool in your Tool Box</vt:lpstr>
      <vt:lpstr>Why Do You Want to be in a Critique Group?</vt:lpstr>
      <vt:lpstr>What Can a Critique Group do For You?</vt:lpstr>
      <vt:lpstr>What a Critique Group Can’t do For You</vt:lpstr>
      <vt:lpstr>How Our Group Works</vt:lpstr>
      <vt:lpstr>How Our Group Works</vt:lpstr>
      <vt:lpstr>How to Critique</vt:lpstr>
      <vt:lpstr>How to Critique </vt:lpstr>
      <vt:lpstr>Finding A Group</vt:lpstr>
      <vt:lpstr>Finding A Group</vt:lpstr>
      <vt:lpstr>Choosing A Group</vt:lpstr>
      <vt:lpstr>Choosing A Group</vt:lpstr>
      <vt:lpstr>Roll Your Own</vt:lpstr>
      <vt:lpstr>Dealing With Personality Conflicts</vt:lpstr>
      <vt:lpstr>Tips For Sucess</vt:lpstr>
      <vt:lpstr>Stick With It</vt:lpstr>
      <vt:lpstr>Thank You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Writers Critique Groups</dc:title>
  <dc:creator>User</dc:creator>
  <cp:lastModifiedBy>User</cp:lastModifiedBy>
  <cp:revision>23</cp:revision>
  <dcterms:created xsi:type="dcterms:W3CDTF">2014-12-31T22:02:32Z</dcterms:created>
  <dcterms:modified xsi:type="dcterms:W3CDTF">2015-01-01T01:43:03Z</dcterms:modified>
</cp:coreProperties>
</file>